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59" r:id="rId5"/>
    <p:sldId id="262" r:id="rId6"/>
    <p:sldId id="263" r:id="rId7"/>
    <p:sldId id="265" r:id="rId8"/>
    <p:sldId id="264" r:id="rId9"/>
    <p:sldId id="287" r:id="rId10"/>
    <p:sldId id="266" r:id="rId11"/>
    <p:sldId id="273" r:id="rId12"/>
    <p:sldId id="267" r:id="rId13"/>
    <p:sldId id="268" r:id="rId14"/>
    <p:sldId id="284" r:id="rId15"/>
    <p:sldId id="270" r:id="rId16"/>
    <p:sldId id="288" r:id="rId17"/>
    <p:sldId id="271" r:id="rId18"/>
    <p:sldId id="272" r:id="rId19"/>
    <p:sldId id="275" r:id="rId20"/>
    <p:sldId id="276" r:id="rId21"/>
    <p:sldId id="274" r:id="rId22"/>
    <p:sldId id="278" r:id="rId23"/>
    <p:sldId id="279" r:id="rId24"/>
    <p:sldId id="280" r:id="rId25"/>
    <p:sldId id="281" r:id="rId26"/>
    <p:sldId id="282" r:id="rId27"/>
    <p:sldId id="28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B1"/>
    <a:srgbClr val="00A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autoAdjust="0"/>
  </p:normalViewPr>
  <p:slideViewPr>
    <p:cSldViewPr snapToGrid="0">
      <p:cViewPr varScale="1">
        <p:scale>
          <a:sx n="64" d="100"/>
          <a:sy n="64" d="100"/>
        </p:scale>
        <p:origin x="74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4A560E-B6FA-460F-98EB-3F4704412AA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74187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A560E-B6FA-460F-98EB-3F4704412AA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34363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A560E-B6FA-460F-98EB-3F4704412AA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153574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A560E-B6FA-460F-98EB-3F4704412AA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152588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A560E-B6FA-460F-98EB-3F4704412AAE}"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375168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4A560E-B6FA-460F-98EB-3F4704412AA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189842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4A560E-B6FA-460F-98EB-3F4704412AAE}"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327927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4A560E-B6FA-460F-98EB-3F4704412AAE}"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129667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A560E-B6FA-460F-98EB-3F4704412AAE}"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450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A560E-B6FA-460F-98EB-3F4704412AA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169448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4A560E-B6FA-460F-98EB-3F4704412AAE}"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E7475-B43A-4086-A1FC-BED71F559AB3}" type="slidenum">
              <a:rPr lang="en-US" smtClean="0"/>
              <a:t>‹#›</a:t>
            </a:fld>
            <a:endParaRPr lang="en-US"/>
          </a:p>
        </p:txBody>
      </p:sp>
    </p:spTree>
    <p:extLst>
      <p:ext uri="{BB962C8B-B14F-4D97-AF65-F5344CB8AC3E}">
        <p14:creationId xmlns:p14="http://schemas.microsoft.com/office/powerpoint/2010/main" val="2503529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A560E-B6FA-460F-98EB-3F4704412AAE}" type="datetimeFigureOut">
              <a:rPr lang="en-US" smtClean="0"/>
              <a:t>8/14/2024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E7475-B43A-4086-A1FC-BED71F559AB3}" type="slidenum">
              <a:rPr lang="en-US" smtClean="0"/>
              <a:t>‹#›</a:t>
            </a:fld>
            <a:endParaRPr lang="en-US"/>
          </a:p>
        </p:txBody>
      </p:sp>
    </p:spTree>
    <p:extLst>
      <p:ext uri="{BB962C8B-B14F-4D97-AF65-F5344CB8AC3E}">
        <p14:creationId xmlns:p14="http://schemas.microsoft.com/office/powerpoint/2010/main" val="36393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36" y="2002375"/>
            <a:ext cx="4243928" cy="4769362"/>
          </a:xfrm>
          <a:prstGeom prst="rect">
            <a:avLst/>
          </a:prstGeom>
        </p:spPr>
      </p:pic>
      <p:sp>
        <p:nvSpPr>
          <p:cNvPr id="8" name="Rectangle 7"/>
          <p:cNvSpPr/>
          <p:nvPr/>
        </p:nvSpPr>
        <p:spPr>
          <a:xfrm>
            <a:off x="0" y="1725769"/>
            <a:ext cx="12192000" cy="333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9896"/>
            <a:ext cx="12192000" cy="5078208"/>
          </a:xfrm>
          <a:prstGeom prst="rect">
            <a:avLst/>
          </a:prstGeom>
        </p:spPr>
      </p:pic>
    </p:spTree>
    <p:extLst>
      <p:ext uri="{BB962C8B-B14F-4D97-AF65-F5344CB8AC3E}">
        <p14:creationId xmlns:p14="http://schemas.microsoft.com/office/powerpoint/2010/main" val="160972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809626" y="902449"/>
            <a:ext cx="10586448" cy="4893647"/>
          </a:xfrm>
          <a:prstGeom prst="rect">
            <a:avLst/>
          </a:prstGeom>
          <a:noFill/>
        </p:spPr>
        <p:txBody>
          <a:bodyPr wrap="square" rtlCol="0">
            <a:spAutoFit/>
          </a:bodyPr>
          <a:lstStyle/>
          <a:p>
            <a:pPr algn="just" rtl="1"/>
            <a:r>
              <a:rPr lang="ar-JO" sz="3200" b="1" dirty="0"/>
              <a:t>تعتبر المنح الدراسية من ابرز منجزات الجمعية , وتعطى هذه المنح الدراسية من خلال صندوق المنح الدراسية بهدف تغطية المصروفات التعليمية الكاملة لعدد من الطلاب الذكور والإناث من الأسر الأقل حظا والذين يحتاجون إلى الدعم المالي ليكون الأمل في مساعدة أسرهم وإخراجهم من البؤس و الفقر في المستقبل.</a:t>
            </a:r>
          </a:p>
          <a:p>
            <a:pPr algn="just" rtl="1"/>
            <a:r>
              <a:rPr lang="ar-JO" sz="3200" b="1" dirty="0"/>
              <a:t>. بلغ عدد المستفيدين الذين أكملوا دراستهم الجامعية حتى العام الحالي </a:t>
            </a:r>
            <a:r>
              <a:rPr lang="en-CA" sz="3200" b="1" dirty="0"/>
              <a:t> </a:t>
            </a:r>
            <a:r>
              <a:rPr lang="ar-JO" sz="3200" b="1" dirty="0"/>
              <a:t>2024   (1100 ) طالبا  وطالبة درسوا في الجامعات الأردنية المختلفة. .</a:t>
            </a:r>
          </a:p>
          <a:p>
            <a:pPr algn="just" rtl="1"/>
            <a:r>
              <a:rPr lang="ar-JO" sz="3200" b="1" dirty="0"/>
              <a:t>ويبلغ عدد الطلاب الذين يدرسون في الجامعات اليوم  90 طالبا وطالبة في مختلف التخصصات في الجامعات الأردنية الحكومية والخاصة.</a:t>
            </a:r>
          </a:p>
          <a:p>
            <a:pPr algn="r" rtl="1"/>
            <a:endParaRPr lang="en-US" sz="2400" dirty="0"/>
          </a:p>
        </p:txBody>
      </p:sp>
      <p:pic>
        <p:nvPicPr>
          <p:cNvPr id="6" name="Picture 5">
            <a:extLst>
              <a:ext uri="{FF2B5EF4-FFF2-40B4-BE49-F238E27FC236}">
                <a16:creationId xmlns:a16="http://schemas.microsoft.com/office/drawing/2014/main" id="{5830F1EF-7167-4764-9281-E17634DB0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5540612"/>
            <a:ext cx="5619802" cy="1690247"/>
          </a:xfrm>
          <a:prstGeom prst="rect">
            <a:avLst/>
          </a:prstGeom>
        </p:spPr>
      </p:pic>
      <p:sp>
        <p:nvSpPr>
          <p:cNvPr id="7" name="Rounded Rectangle 12">
            <a:extLst>
              <a:ext uri="{FF2B5EF4-FFF2-40B4-BE49-F238E27FC236}">
                <a16:creationId xmlns:a16="http://schemas.microsoft.com/office/drawing/2014/main" id="{6FF998DC-A5EE-4B02-AE0E-3F9692648082}"/>
              </a:ext>
            </a:extLst>
          </p:cNvPr>
          <p:cNvSpPr/>
          <p:nvPr/>
        </p:nvSpPr>
        <p:spPr>
          <a:xfrm>
            <a:off x="8534400" y="314325"/>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28657E9E-2570-4766-9463-487724AF44A6}"/>
              </a:ext>
            </a:extLst>
          </p:cNvPr>
          <p:cNvSpPr txBox="1"/>
          <p:nvPr/>
        </p:nvSpPr>
        <p:spPr>
          <a:xfrm>
            <a:off x="8821644" y="251160"/>
            <a:ext cx="2926080" cy="1200329"/>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المنح الدراسية</a:t>
            </a:r>
          </a:p>
          <a:p>
            <a:pPr algn="r"/>
            <a:endParaRPr lang="en-US" sz="3600" b="1" dirty="0">
              <a:solidFill>
                <a:schemeClr val="bg1"/>
              </a:solidFill>
              <a:latin typeface="Nizar Kobane" panose="02000500000000000000" pitchFamily="2" charset="0"/>
              <a:cs typeface="Nizar Kobane" panose="02000500000000000000" pitchFamily="2" charset="0"/>
            </a:endParaRPr>
          </a:p>
        </p:txBody>
      </p:sp>
    </p:spTree>
    <p:extLst>
      <p:ext uri="{BB962C8B-B14F-4D97-AF65-F5344CB8AC3E}">
        <p14:creationId xmlns:p14="http://schemas.microsoft.com/office/powerpoint/2010/main" val="19283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0" y="1139428"/>
            <a:ext cx="11744325" cy="1200329"/>
          </a:xfrm>
          <a:prstGeom prst="rect">
            <a:avLst/>
          </a:prstGeom>
          <a:noFill/>
        </p:spPr>
        <p:txBody>
          <a:bodyPr wrap="square" rtlCol="0">
            <a:spAutoFit/>
          </a:bodyPr>
          <a:lstStyle/>
          <a:p>
            <a:pPr algn="r" rtl="1"/>
            <a:r>
              <a:rPr lang="ar-JO" sz="2400" dirty="0"/>
              <a:t>معرض "صنع في الأردن " الذي نظمته الجمعية بإستضافة شركة أبوظبي الوطنية للمعارض</a:t>
            </a:r>
            <a:endParaRPr lang="en-US" sz="2400" dirty="0"/>
          </a:p>
          <a:p>
            <a:pPr algn="r" rtl="1"/>
            <a:r>
              <a:rPr lang="ar-JO" sz="2400" dirty="0"/>
              <a:t> بهدف إبراز نخبة من الأعمال والحرف التراثية الأردنية الغنية و نشر تراثنا المحلي العريق خارج أسوار وطننا الأردن</a:t>
            </a:r>
            <a:endParaRPr lang="en-US" sz="2400" dirty="0"/>
          </a:p>
          <a:p>
            <a:pPr algn="r" rtl="1"/>
            <a:r>
              <a:rPr lang="ar-JO" sz="2400" dirty="0"/>
              <a:t>  </a:t>
            </a:r>
            <a:endParaRPr lang="en-US" sz="2400" dirty="0"/>
          </a:p>
        </p:txBody>
      </p:sp>
      <p:pic>
        <p:nvPicPr>
          <p:cNvPr id="4098" name="Picture 2" descr="http://www.arabstoday.net/images/imguploads/2014/03/07/3_358407_j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 y="2238613"/>
            <a:ext cx="53340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496" y="1957173"/>
            <a:ext cx="4810504" cy="3436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BA766F-AA5E-4E45-A11B-437F35C3A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9" name="Rounded Rectangle 12">
            <a:extLst>
              <a:ext uri="{FF2B5EF4-FFF2-40B4-BE49-F238E27FC236}">
                <a16:creationId xmlns:a16="http://schemas.microsoft.com/office/drawing/2014/main" id="{3728A10D-23D0-4175-9337-DEC189A55913}"/>
              </a:ext>
            </a:extLst>
          </p:cNvPr>
          <p:cNvSpPr/>
          <p:nvPr/>
        </p:nvSpPr>
        <p:spPr>
          <a:xfrm>
            <a:off x="5330601" y="314325"/>
            <a:ext cx="6861399"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2126E91F-25F2-47C1-B220-B216111565A8}"/>
              </a:ext>
            </a:extLst>
          </p:cNvPr>
          <p:cNvSpPr txBox="1"/>
          <p:nvPr/>
        </p:nvSpPr>
        <p:spPr>
          <a:xfrm>
            <a:off x="5810250" y="289637"/>
            <a:ext cx="6861399" cy="1200329"/>
          </a:xfrm>
          <a:prstGeom prst="rect">
            <a:avLst/>
          </a:prstGeom>
          <a:noFill/>
        </p:spPr>
        <p:txBody>
          <a:bodyPr wrap="square" rtlCol="0">
            <a:spAutoFit/>
          </a:bodyPr>
          <a:lstStyle/>
          <a:p>
            <a:pPr algn="ctr"/>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معرض صنع في الأردن- أبو ظبي</a:t>
            </a:r>
            <a:endParaRPr lang="en-US" sz="3600" b="1" dirty="0">
              <a:solidFill>
                <a:schemeClr val="bg1"/>
              </a:solidFill>
            </a:endParaRPr>
          </a:p>
          <a:p>
            <a:pPr algn="r"/>
            <a:endParaRPr lang="en-US" sz="3600" b="1" dirty="0">
              <a:solidFill>
                <a:schemeClr val="bg1"/>
              </a:solidFill>
              <a:latin typeface="Nizar Kobane" panose="02000500000000000000" pitchFamily="2" charset="0"/>
              <a:cs typeface="Nizar Kobane" panose="02000500000000000000" pitchFamily="2" charset="0"/>
            </a:endParaRPr>
          </a:p>
        </p:txBody>
      </p:sp>
    </p:spTree>
    <p:extLst>
      <p:ext uri="{BB962C8B-B14F-4D97-AF65-F5344CB8AC3E}">
        <p14:creationId xmlns:p14="http://schemas.microsoft.com/office/powerpoint/2010/main" val="75314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248401" y="1019737"/>
            <a:ext cx="5357899" cy="2123658"/>
          </a:xfrm>
          <a:prstGeom prst="rect">
            <a:avLst/>
          </a:prstGeom>
          <a:noFill/>
        </p:spPr>
        <p:txBody>
          <a:bodyPr wrap="square" rtlCol="0">
            <a:spAutoFit/>
          </a:bodyPr>
          <a:lstStyle/>
          <a:p>
            <a:pPr algn="r" rtl="1"/>
            <a:r>
              <a:rPr lang="ar-JO" sz="2200" dirty="0"/>
              <a:t>قامت الجمعية بتجديد عدد من المدارس الحكومية بما فيها مدرسة مؤتة ومدرسة أم العروق ومدرسة أروى بنت عبد المطلب ومدرسة الزبيدية ومدرسة ليلى غفارية ومدرسة صالحية العابد وحديثا  2024 مدرسة راجب الثانوية وروضتها لأداء الصيانة اللازمة من خلال العمل الجماعي من الطلاب والمتخصصين.</a:t>
            </a: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6" y="342472"/>
            <a:ext cx="5191125" cy="2459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975" y="3323246"/>
            <a:ext cx="3617742" cy="2713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2" b="7851"/>
          <a:stretch/>
        </p:blipFill>
        <p:spPr>
          <a:xfrm>
            <a:off x="8034302" y="3052400"/>
            <a:ext cx="1400704" cy="2297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00" y="3104809"/>
            <a:ext cx="2493771" cy="3088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715" t="19856" r="-2715" b="3398"/>
          <a:stretch/>
        </p:blipFill>
        <p:spPr>
          <a:xfrm>
            <a:off x="9854210" y="3175391"/>
            <a:ext cx="1752090" cy="2394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32319AC6-DE77-4AB2-B826-6BAC224765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2" name="Rounded Rectangle 12">
            <a:extLst>
              <a:ext uri="{FF2B5EF4-FFF2-40B4-BE49-F238E27FC236}">
                <a16:creationId xmlns:a16="http://schemas.microsoft.com/office/drawing/2014/main" id="{99B37C4A-91E7-430E-ABCC-D862CB84E2E6}"/>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8DCEF78E-BD4F-4897-8C04-8A9EAA1AAC78}"/>
              </a:ext>
            </a:extLst>
          </p:cNvPr>
          <p:cNvSpPr txBox="1"/>
          <p:nvPr/>
        </p:nvSpPr>
        <p:spPr>
          <a:xfrm>
            <a:off x="6410325" y="279735"/>
            <a:ext cx="5337399" cy="646331"/>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تحسين البنية التحتية للمدارس</a:t>
            </a:r>
            <a:endParaRPr lang="en-US" sz="3600" b="1" dirty="0">
              <a:solidFill>
                <a:schemeClr val="bg1"/>
              </a:solidFill>
            </a:endParaRPr>
          </a:p>
        </p:txBody>
      </p:sp>
    </p:spTree>
    <p:extLst>
      <p:ext uri="{BB962C8B-B14F-4D97-AF65-F5344CB8AC3E}">
        <p14:creationId xmlns:p14="http://schemas.microsoft.com/office/powerpoint/2010/main" val="314634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795" y="1445668"/>
            <a:ext cx="5418854" cy="3612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15" y="1445668"/>
            <a:ext cx="5758317" cy="3674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AD19A707-F080-4F9F-A1AE-00DF4D27E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9" name="Rounded Rectangle 12">
            <a:extLst>
              <a:ext uri="{FF2B5EF4-FFF2-40B4-BE49-F238E27FC236}">
                <a16:creationId xmlns:a16="http://schemas.microsoft.com/office/drawing/2014/main" id="{9D2E5738-83A3-4B84-8D28-4B49EC4F38F4}"/>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AB5A4CE8-D5DF-4337-8272-9D85445292BC}"/>
              </a:ext>
            </a:extLst>
          </p:cNvPr>
          <p:cNvSpPr txBox="1"/>
          <p:nvPr/>
        </p:nvSpPr>
        <p:spPr>
          <a:xfrm>
            <a:off x="6410325" y="279735"/>
            <a:ext cx="5337399" cy="646331"/>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تحسين البنية التحتية للمدارس</a:t>
            </a:r>
            <a:endParaRPr lang="en-US" sz="3600" b="1" dirty="0">
              <a:solidFill>
                <a:schemeClr val="bg1"/>
              </a:solidFill>
            </a:endParaRPr>
          </a:p>
        </p:txBody>
      </p:sp>
    </p:spTree>
    <p:extLst>
      <p:ext uri="{BB962C8B-B14F-4D97-AF65-F5344CB8AC3E}">
        <p14:creationId xmlns:p14="http://schemas.microsoft.com/office/powerpoint/2010/main" val="36738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p:cNvSpPr txBox="1"/>
          <p:nvPr/>
        </p:nvSpPr>
        <p:spPr>
          <a:xfrm>
            <a:off x="704768" y="1368485"/>
            <a:ext cx="10782463" cy="461665"/>
          </a:xfrm>
          <a:prstGeom prst="rect">
            <a:avLst/>
          </a:prstGeom>
          <a:noFill/>
        </p:spPr>
        <p:txBody>
          <a:bodyPr wrap="square" rtlCol="0">
            <a:spAutoFit/>
          </a:bodyPr>
          <a:lstStyle/>
          <a:p>
            <a:pPr algn="ctr" rtl="1"/>
            <a:r>
              <a:rPr lang="ar-JO" sz="2400" dirty="0"/>
              <a:t>تنظم الجمعية على مدار العام عدداً من الأنشطة التي يشارك فيها طلاب المدارس بهدف خدمة المجتمع المحلي .</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68" y="2108374"/>
            <a:ext cx="5271029" cy="3514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613" y="2354331"/>
            <a:ext cx="5271029" cy="2964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ounded Rectangle 12">
            <a:extLst>
              <a:ext uri="{FF2B5EF4-FFF2-40B4-BE49-F238E27FC236}">
                <a16:creationId xmlns:a16="http://schemas.microsoft.com/office/drawing/2014/main" id="{921B26E2-FBBA-45CB-A4FB-613959468D60}"/>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4FC6BD52-E308-4F95-BC2A-8DE72379FF3C}"/>
              </a:ext>
            </a:extLst>
          </p:cNvPr>
          <p:cNvSpPr txBox="1"/>
          <p:nvPr/>
        </p:nvSpPr>
        <p:spPr>
          <a:xfrm>
            <a:off x="6410325" y="279735"/>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endParaRPr lang="en-US" sz="3600" b="1" dirty="0">
              <a:solidFill>
                <a:schemeClr val="bg1"/>
              </a:solidFill>
            </a:endParaRPr>
          </a:p>
          <a:p>
            <a:pPr algn="r" rtl="1"/>
            <a:endParaRPr lang="en-US" sz="3600" b="1" dirty="0">
              <a:solidFill>
                <a:schemeClr val="bg1"/>
              </a:solidFill>
            </a:endParaRPr>
          </a:p>
        </p:txBody>
      </p:sp>
      <p:pic>
        <p:nvPicPr>
          <p:cNvPr id="12" name="Picture 11">
            <a:extLst>
              <a:ext uri="{FF2B5EF4-FFF2-40B4-BE49-F238E27FC236}">
                <a16:creationId xmlns:a16="http://schemas.microsoft.com/office/drawing/2014/main" id="{E1DA5C4B-60DC-42C4-950F-BDD182C62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Tree>
    <p:extLst>
      <p:ext uri="{BB962C8B-B14F-4D97-AF65-F5344CB8AC3E}">
        <p14:creationId xmlns:p14="http://schemas.microsoft.com/office/powerpoint/2010/main" val="7868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538498" y="1199610"/>
            <a:ext cx="9857575" cy="830997"/>
          </a:xfrm>
          <a:prstGeom prst="rect">
            <a:avLst/>
          </a:prstGeom>
          <a:noFill/>
        </p:spPr>
        <p:txBody>
          <a:bodyPr wrap="square" rtlCol="0">
            <a:spAutoFit/>
          </a:bodyPr>
          <a:lstStyle/>
          <a:p>
            <a:pPr algn="r" rtl="1"/>
            <a:r>
              <a:rPr lang="ar-JO" sz="2400" dirty="0"/>
              <a:t>مؤتمر التطوع و الخدمة و بناء قدرات الشباب الذي يهدف إلى  بناء قدرات الطلاب و تحديد أهدافهم</a:t>
            </a:r>
          </a:p>
          <a:p>
            <a:pPr algn="r" rtl="1"/>
            <a:r>
              <a:rPr lang="ar-JO" sz="2400" dirty="0"/>
              <a:t>و المساعدة في بناء الشخصية بالإضافة إلى مشاركة الشباب في المجتمع المحلي.</a:t>
            </a:r>
            <a:endParaRPr lang="en-US" sz="2400" dirty="0"/>
          </a:p>
        </p:txBody>
      </p:sp>
      <p:pic>
        <p:nvPicPr>
          <p:cNvPr id="1029" name="Picture 5" descr="http://promisejo.org/ar/images/stori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901" y="2203990"/>
            <a:ext cx="4762500" cy="3878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7041" y="2203990"/>
            <a:ext cx="5066320" cy="3125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E04A7B-588A-48F7-B847-3CACA4BFD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9" name="Rounded Rectangle 12">
            <a:extLst>
              <a:ext uri="{FF2B5EF4-FFF2-40B4-BE49-F238E27FC236}">
                <a16:creationId xmlns:a16="http://schemas.microsoft.com/office/drawing/2014/main" id="{020D3032-AC07-4E40-96BA-5E7FBF85967B}"/>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8E661A4E-D946-46DD-9D21-139D4EB7E9AF}"/>
              </a:ext>
            </a:extLst>
          </p:cNvPr>
          <p:cNvSpPr txBox="1"/>
          <p:nvPr/>
        </p:nvSpPr>
        <p:spPr>
          <a:xfrm>
            <a:off x="6410325" y="279735"/>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51836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الحفل التراثي الأول 2019 </a:t>
            </a:r>
            <a:endParaRPr lang="en-GB" dirty="0"/>
          </a:p>
        </p:txBody>
      </p:sp>
      <p:pic>
        <p:nvPicPr>
          <p:cNvPr id="2051" name="Picture 3" descr="C:\Users\AZMI SHAHIN\Desktop\صور للبروشور 2019 مع المادة الجديدة\الحفل التراثي الأول.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7883129" cy="484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0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814153" y="1053895"/>
            <a:ext cx="8840596" cy="1015663"/>
          </a:xfrm>
          <a:prstGeom prst="rect">
            <a:avLst/>
          </a:prstGeom>
          <a:noFill/>
        </p:spPr>
        <p:txBody>
          <a:bodyPr wrap="square" rtlCol="0">
            <a:spAutoFit/>
          </a:bodyPr>
          <a:lstStyle/>
          <a:p>
            <a:pPr algn="r" rtl="1"/>
            <a:r>
              <a:rPr lang="ar-JO" sz="2000" dirty="0"/>
              <a:t>حفل تخريج </a:t>
            </a:r>
            <a:r>
              <a:rPr lang="en-US" sz="2000" dirty="0"/>
              <a:t> </a:t>
            </a:r>
            <a:r>
              <a:rPr lang="ar-JO" sz="2000" dirty="0"/>
              <a:t>لعدد من المؤتمرات الطلابية ، والتي عقدت تحت عنوان «أنا قادر»  «فكر بغيرك واترك أثرا  والآن المؤتمر العشرون ( من أنا وماذا أريد )  بمشاركة 120طالبا وطالبة من 18 مدرسة خاصة في كل مؤتمر.</a:t>
            </a:r>
            <a:endParaRPr lang="en-US" sz="2000" dirty="0"/>
          </a:p>
        </p:txBody>
      </p:sp>
      <p:pic>
        <p:nvPicPr>
          <p:cNvPr id="2050"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253" y="1964559"/>
            <a:ext cx="5244133" cy="3431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9CA9F5C-FC4B-49CE-852D-406A35EE5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35899627-0602-4642-A096-ED87F64AC50F}"/>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C53847BE-DFAE-4968-951E-A86A82844304}"/>
              </a:ext>
            </a:extLst>
          </p:cNvPr>
          <p:cNvSpPr txBox="1"/>
          <p:nvPr/>
        </p:nvSpPr>
        <p:spPr>
          <a:xfrm>
            <a:off x="6668987" y="352342"/>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p>
          <a:p>
            <a:pPr algn="r" rtl="1"/>
            <a:r>
              <a:rPr lang="ar-JO" sz="3600" b="1" dirty="0">
                <a:solidFill>
                  <a:schemeClr val="bg1"/>
                </a:solidFill>
              </a:rPr>
              <a:t>  </a:t>
            </a:r>
            <a:endParaRPr lang="en-US" sz="3600" b="1" dirty="0">
              <a:solidFill>
                <a:schemeClr val="bg1"/>
              </a:solidFill>
            </a:endParaRPr>
          </a:p>
        </p:txBody>
      </p:sp>
      <p:pic>
        <p:nvPicPr>
          <p:cNvPr id="2" name="Picture 2" descr="C:\Users\AZMI SHAHIN\Desktop\مؤتمرات صور\المؤتمر 14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57" y="1942044"/>
            <a:ext cx="5489868" cy="4300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6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828440" y="1120572"/>
            <a:ext cx="9857575" cy="830997"/>
          </a:xfrm>
          <a:prstGeom prst="rect">
            <a:avLst/>
          </a:prstGeom>
          <a:noFill/>
        </p:spPr>
        <p:txBody>
          <a:bodyPr wrap="square" rtlCol="0">
            <a:spAutoFit/>
          </a:bodyPr>
          <a:lstStyle/>
          <a:p>
            <a:pPr algn="r" rtl="1"/>
            <a:r>
              <a:rPr lang="ar-JO" sz="2400" dirty="0"/>
              <a:t>مؤتمر أنا لوطني برعاية سمو الأميرة عالية الطباع والذي نظمته الجمعية بالتعاون مع وزارة التنمية الاجتماعية وجمعية الكاريتاس الأردنية لتعميق الانتماء والمحبة للوطن</a:t>
            </a:r>
            <a:endParaRPr lang="en-US" sz="2400" dirty="0"/>
          </a:p>
        </p:txBody>
      </p:sp>
      <p:pic>
        <p:nvPicPr>
          <p:cNvPr id="3074" name="Picture 2"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738" y="2006533"/>
            <a:ext cx="5337239" cy="3558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6090C2-19F6-45C4-B618-03E5789A9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6BED03A7-1850-404A-9056-7B9BB5B6EF75}"/>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08B8F2D3-029E-4C7A-AB45-6863AA950B3D}"/>
              </a:ext>
            </a:extLst>
          </p:cNvPr>
          <p:cNvSpPr txBox="1"/>
          <p:nvPr/>
        </p:nvSpPr>
        <p:spPr>
          <a:xfrm>
            <a:off x="6410325" y="279735"/>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182290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2014184" y="1239633"/>
            <a:ext cx="9857575" cy="830997"/>
          </a:xfrm>
          <a:prstGeom prst="rect">
            <a:avLst/>
          </a:prstGeom>
          <a:noFill/>
        </p:spPr>
        <p:txBody>
          <a:bodyPr wrap="square" rtlCol="0">
            <a:spAutoFit/>
          </a:bodyPr>
          <a:lstStyle/>
          <a:p>
            <a:pPr algn="r" rtl="1"/>
            <a:r>
              <a:rPr lang="ar-JO" sz="2400" dirty="0"/>
              <a:t>نظمت الجمعية أكثر من نشاط في مجال زراعة الأشجار في مناطق عدة من المملكة بالتعاون مع الطلاب و فريق الجمعية مؤكدين على التعاون والتكامل ورسم درب المحبة نحو أردن أخضر.   </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725" y="3174481"/>
            <a:ext cx="3202451" cy="2136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33" y="2223929"/>
            <a:ext cx="2329494" cy="3494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706" y="2109778"/>
            <a:ext cx="2405595" cy="3608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descr="tre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6358" y="3174481"/>
            <a:ext cx="3587925" cy="21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ACF276D-1101-4AD4-BB63-927DF52242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1" name="Rounded Rectangle 12">
            <a:extLst>
              <a:ext uri="{FF2B5EF4-FFF2-40B4-BE49-F238E27FC236}">
                <a16:creationId xmlns:a16="http://schemas.microsoft.com/office/drawing/2014/main" id="{E15AFAFC-0081-4D64-AD11-F10B64837AC8}"/>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DC02D96B-B37C-4261-901D-D412BCCC97BC}"/>
              </a:ext>
            </a:extLst>
          </p:cNvPr>
          <p:cNvSpPr txBox="1"/>
          <p:nvPr/>
        </p:nvSpPr>
        <p:spPr>
          <a:xfrm>
            <a:off x="6410325" y="279735"/>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309961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Subtitle 2"/>
          <p:cNvSpPr>
            <a:spLocks noGrp="1"/>
          </p:cNvSpPr>
          <p:nvPr>
            <p:ph type="subTitle" idx="1"/>
          </p:nvPr>
        </p:nvSpPr>
        <p:spPr>
          <a:xfrm>
            <a:off x="5772151" y="1102511"/>
            <a:ext cx="6019978" cy="1655762"/>
          </a:xfrm>
        </p:spPr>
        <p:txBody>
          <a:bodyPr>
            <a:normAutofit/>
          </a:bodyPr>
          <a:lstStyle/>
          <a:p>
            <a:pPr algn="r" rtl="1"/>
            <a:r>
              <a:rPr lang="ar-JO" dirty="0"/>
              <a:t>تأسست جمعية الأيدي الواعده في 23 / 10/ 1989</a:t>
            </a:r>
            <a:endParaRPr lang="en-US" dirty="0"/>
          </a:p>
          <a:p>
            <a:pPr algn="r" rtl="1"/>
            <a:r>
              <a:rPr lang="ar-JO" dirty="0"/>
              <a:t> برئاسة صاحبة السمو الملكي</a:t>
            </a:r>
            <a:r>
              <a:rPr lang="en-US" dirty="0"/>
              <a:t> </a:t>
            </a:r>
            <a:r>
              <a:rPr lang="ar-JO" dirty="0"/>
              <a:t>الأميرة عالية الطباع</a:t>
            </a:r>
            <a:endParaRPr lang="en-US" dirty="0"/>
          </a:p>
          <a:p>
            <a:pPr algn="r" rtl="1"/>
            <a:r>
              <a:rPr lang="ar-JO" dirty="0"/>
              <a:t> وعضوية مجموعة من السيدات الأردنيات المتطوعات</a:t>
            </a:r>
            <a:r>
              <a:rPr lang="en-US" dirty="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728" y="671513"/>
            <a:ext cx="3466246" cy="2310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142" y="2622684"/>
            <a:ext cx="3619151" cy="2549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663" y="3529014"/>
            <a:ext cx="3744376" cy="2487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4" name="Rounded Rectangle 12">
            <a:extLst>
              <a:ext uri="{FF2B5EF4-FFF2-40B4-BE49-F238E27FC236}">
                <a16:creationId xmlns:a16="http://schemas.microsoft.com/office/drawing/2014/main" id="{EEED2438-45D9-435B-972D-9805057F096F}"/>
              </a:ext>
            </a:extLst>
          </p:cNvPr>
          <p:cNvSpPr/>
          <p:nvPr/>
        </p:nvSpPr>
        <p:spPr>
          <a:xfrm>
            <a:off x="8534400" y="314325"/>
            <a:ext cx="3657600" cy="478021"/>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8821644" y="232110"/>
            <a:ext cx="2926080" cy="646331"/>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الجمعية</a:t>
            </a:r>
            <a:endParaRPr lang="en-US" sz="3600" b="1" dirty="0">
              <a:solidFill>
                <a:schemeClr val="bg1"/>
              </a:solidFill>
              <a:latin typeface="Nizar Kobane" panose="02000500000000000000" pitchFamily="2" charset="0"/>
              <a:cs typeface="Nizar Kobane" panose="02000500000000000000" pitchFamily="2" charset="0"/>
            </a:endParaRPr>
          </a:p>
        </p:txBody>
      </p:sp>
    </p:spTree>
    <p:extLst>
      <p:ext uri="{BB962C8B-B14F-4D97-AF65-F5344CB8AC3E}">
        <p14:creationId xmlns:p14="http://schemas.microsoft.com/office/powerpoint/2010/main" val="194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957032" y="1197677"/>
            <a:ext cx="9857575" cy="1938992"/>
          </a:xfrm>
          <a:prstGeom prst="rect">
            <a:avLst/>
          </a:prstGeom>
          <a:noFill/>
        </p:spPr>
        <p:txBody>
          <a:bodyPr wrap="square" rtlCol="0">
            <a:spAutoFit/>
          </a:bodyPr>
          <a:lstStyle/>
          <a:p>
            <a:pPr algn="r" rtl="1"/>
            <a:r>
              <a:rPr lang="ar-JO" sz="2400" dirty="0"/>
              <a:t>نفذت الجمعية و فريق الجمعية الطلابي ثلاثة أيام عمل في قطف الزيتون شارك فيها ثمانون طالبا وطالبة انطلاقا من ايمانها بتعزيز انتماء الشباب لأرض الوطن وغرس ثقافة العمل المنتج في موسم عمل هو الأجمل والأقدس بين كل المواسم .</a:t>
            </a:r>
          </a:p>
          <a:p>
            <a:pPr algn="r" rtl="1"/>
            <a:br>
              <a:rPr lang="ar-JO" sz="2400" dirty="0"/>
            </a:br>
            <a:endParaRPr lang="en-US" sz="2400" dirty="0"/>
          </a:p>
        </p:txBody>
      </p:sp>
      <p:pic>
        <p:nvPicPr>
          <p:cNvPr id="5122"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782" y="2229947"/>
            <a:ext cx="4730741" cy="3548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52B0F1-EFD3-42F2-9370-006832A86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721A1E76-BA83-4178-B704-0A3AB7064F7A}"/>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5FE826D6-9C24-4FB4-B98A-0B5871012F26}"/>
              </a:ext>
            </a:extLst>
          </p:cNvPr>
          <p:cNvSpPr txBox="1"/>
          <p:nvPr/>
        </p:nvSpPr>
        <p:spPr>
          <a:xfrm>
            <a:off x="6410325" y="279735"/>
            <a:ext cx="5337399" cy="1200329"/>
          </a:xfrm>
          <a:prstGeom prst="rect">
            <a:avLst/>
          </a:prstGeom>
          <a:noFill/>
        </p:spPr>
        <p:txBody>
          <a:bodyPr wrap="square" rtlCol="0">
            <a:spAutoFit/>
          </a:bodyPr>
          <a:lstStyle/>
          <a:p>
            <a:pPr algn="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النشاطات الطلابية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289007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785576" y="1138986"/>
            <a:ext cx="9857575" cy="830997"/>
          </a:xfrm>
          <a:prstGeom prst="rect">
            <a:avLst/>
          </a:prstGeom>
          <a:noFill/>
        </p:spPr>
        <p:txBody>
          <a:bodyPr wrap="square" rtlCol="0">
            <a:spAutoFit/>
          </a:bodyPr>
          <a:lstStyle/>
          <a:p>
            <a:pPr algn="r" rtl="1"/>
            <a:r>
              <a:rPr lang="ar-JO" sz="2400" dirty="0"/>
              <a:t>تقوم الجمعية في شهر رمضان المبارك من كل عام بتقديم المساعدة للعائلات المستحقة عدا عن الرواتب و المساعدات التي تقدمها على مدار العام</a:t>
            </a:r>
            <a:endParaRPr lang="en-US" sz="2400" dirty="0"/>
          </a:p>
        </p:txBody>
      </p:sp>
      <p:grpSp>
        <p:nvGrpSpPr>
          <p:cNvPr id="7" name="Group 6"/>
          <p:cNvGrpSpPr/>
          <p:nvPr/>
        </p:nvGrpSpPr>
        <p:grpSpPr>
          <a:xfrm>
            <a:off x="1172088" y="2076139"/>
            <a:ext cx="10575636" cy="4010254"/>
            <a:chOff x="296216" y="2499763"/>
            <a:chExt cx="9099686" cy="4010254"/>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3336" y="3229315"/>
              <a:ext cx="3898005" cy="2438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199" y="2600688"/>
              <a:ext cx="2870717" cy="1913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902" y="2634342"/>
              <a:ext cx="35560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624" y="4549483"/>
              <a:ext cx="2775825" cy="1960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2" name="Picture 11">
            <a:extLst>
              <a:ext uri="{FF2B5EF4-FFF2-40B4-BE49-F238E27FC236}">
                <a16:creationId xmlns:a16="http://schemas.microsoft.com/office/drawing/2014/main" id="{606DF3CB-EEB9-428B-AEDE-DB7CB651C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5" name="Rounded Rectangle 12">
            <a:extLst>
              <a:ext uri="{FF2B5EF4-FFF2-40B4-BE49-F238E27FC236}">
                <a16:creationId xmlns:a16="http://schemas.microsoft.com/office/drawing/2014/main" id="{A7B380F9-83D7-4DE9-9EBA-40C3FF7A4E2E}"/>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26ABB50D-3E58-4F72-8F1E-03C14B99519D}"/>
              </a:ext>
            </a:extLst>
          </p:cNvPr>
          <p:cNvSpPr txBox="1"/>
          <p:nvPr/>
        </p:nvSpPr>
        <p:spPr>
          <a:xfrm>
            <a:off x="6410325" y="279735"/>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توزيعات رمضان</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133602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410326" y="1000134"/>
            <a:ext cx="5546202" cy="461665"/>
          </a:xfrm>
          <a:prstGeom prst="rect">
            <a:avLst/>
          </a:prstGeom>
          <a:noFill/>
        </p:spPr>
        <p:txBody>
          <a:bodyPr wrap="square" rtlCol="0">
            <a:spAutoFit/>
          </a:bodyPr>
          <a:lstStyle/>
          <a:p>
            <a:pPr algn="r" rtl="1"/>
            <a:r>
              <a:rPr lang="ar-JO" sz="2400" dirty="0"/>
              <a:t>تقوم جمعيه الايدي الواعده بعمل اشهى المأكولات منها : </a:t>
            </a:r>
            <a:endParaRPr lang="en-US" sz="2400" dirty="0"/>
          </a:p>
        </p:txBody>
      </p:sp>
      <p:pic>
        <p:nvPicPr>
          <p:cNvPr id="8194" name="Picture 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25" y="1640895"/>
            <a:ext cx="6726898" cy="4483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5667428" y="1403864"/>
            <a:ext cx="6096000" cy="4708981"/>
          </a:xfrm>
          <a:prstGeom prst="rect">
            <a:avLst/>
          </a:prstGeom>
        </p:spPr>
        <p:txBody>
          <a:bodyPr>
            <a:spAutoFit/>
          </a:bodyPr>
          <a:lstStyle/>
          <a:p>
            <a:pPr algn="r" rtl="1"/>
            <a:r>
              <a:rPr lang="ar-JO" sz="2000" b="1" dirty="0">
                <a:solidFill>
                  <a:srgbClr val="000000"/>
                </a:solidFill>
                <a:latin typeface="inherit"/>
              </a:rPr>
              <a:t>- مجدوس</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inherit"/>
              </a:rPr>
              <a:t>- مربى</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inherit"/>
              </a:rPr>
              <a:t>- زعتر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زيتون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لبنة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جميع أنواع الكبة</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 كبة لبنية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 كبة مقلية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 كبة صينية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 كبة مشوية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شش برك</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طاطا برك </a:t>
            </a:r>
            <a:endParaRPr lang="ar-JO" sz="2000" b="1" dirty="0">
              <a:solidFill>
                <a:srgbClr val="525253"/>
              </a:solidFill>
              <a:latin typeface="Arial" panose="020B0604020202020204" pitchFamily="34" charset="0"/>
            </a:endParaRPr>
          </a:p>
          <a:p>
            <a:pPr algn="r" rtl="1"/>
            <a:r>
              <a:rPr lang="ar-JO" sz="2000" b="1" dirty="0">
                <a:solidFill>
                  <a:srgbClr val="000000"/>
                </a:solidFill>
                <a:latin typeface="Arial" panose="020B0604020202020204" pitchFamily="34" charset="0"/>
              </a:rPr>
              <a:t>- معجنات ( سبانخ , جبنة , لحمة )</a:t>
            </a:r>
            <a:endParaRPr lang="ar-JO" sz="2000" b="1" dirty="0">
              <a:solidFill>
                <a:srgbClr val="525253"/>
              </a:solidFill>
              <a:latin typeface="Arial" panose="020B0604020202020204" pitchFamily="34" charset="0"/>
            </a:endParaRPr>
          </a:p>
          <a:p>
            <a:pPr algn="r" rtl="1"/>
            <a:br>
              <a:rPr lang="ar-JO" sz="2000" b="1" dirty="0"/>
            </a:br>
            <a:endParaRPr lang="en-US" sz="2000" b="1" dirty="0"/>
          </a:p>
        </p:txBody>
      </p:sp>
      <p:pic>
        <p:nvPicPr>
          <p:cNvPr id="9" name="Picture 8">
            <a:extLst>
              <a:ext uri="{FF2B5EF4-FFF2-40B4-BE49-F238E27FC236}">
                <a16:creationId xmlns:a16="http://schemas.microsoft.com/office/drawing/2014/main" id="{D77B1D48-1DB5-4BC1-AD09-5240B09DF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0" name="Rounded Rectangle 12">
            <a:extLst>
              <a:ext uri="{FF2B5EF4-FFF2-40B4-BE49-F238E27FC236}">
                <a16:creationId xmlns:a16="http://schemas.microsoft.com/office/drawing/2014/main" id="{9B037E1C-8480-4173-8226-79B3D7BA9BA3}"/>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984BC46A-1378-444E-A2C1-18B8B281632F}"/>
              </a:ext>
            </a:extLst>
          </p:cNvPr>
          <p:cNvSpPr txBox="1"/>
          <p:nvPr/>
        </p:nvSpPr>
        <p:spPr>
          <a:xfrm>
            <a:off x="6410325" y="279735"/>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مطبخ الجمعية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404166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5009882" y="1256179"/>
            <a:ext cx="6677043" cy="1200329"/>
          </a:xfrm>
          <a:prstGeom prst="rect">
            <a:avLst/>
          </a:prstGeom>
          <a:noFill/>
        </p:spPr>
        <p:txBody>
          <a:bodyPr wrap="square" rtlCol="0">
            <a:spAutoFit/>
          </a:bodyPr>
          <a:lstStyle/>
          <a:p>
            <a:pPr algn="r" rtl="1"/>
            <a:r>
              <a:rPr lang="ar-JO" sz="2400" dirty="0"/>
              <a:t>تم تشغيل بعض السيدات المحتاجات للعمل بهدف تحسين  دخلهم وقد تم انتاج عدة أصناف غذائية  في مطبخ الجمعية وتم بيعها في البازارات والحفلات التي تقيمها الجمعية </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81" y="818758"/>
            <a:ext cx="3960472" cy="2647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53" y="3864780"/>
            <a:ext cx="4004265" cy="2671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109" y="2884518"/>
            <a:ext cx="3952034" cy="2162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895" y="2956090"/>
            <a:ext cx="3067504" cy="2046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293499F7-C25E-4D07-9894-6A8101E027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2" name="Rounded Rectangle 12">
            <a:extLst>
              <a:ext uri="{FF2B5EF4-FFF2-40B4-BE49-F238E27FC236}">
                <a16:creationId xmlns:a16="http://schemas.microsoft.com/office/drawing/2014/main" id="{8BBFB2DB-950B-4B4D-8287-96DDD16AA551}"/>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B954009E-8154-4487-B0C2-40B516823F43}"/>
              </a:ext>
            </a:extLst>
          </p:cNvPr>
          <p:cNvSpPr txBox="1"/>
          <p:nvPr/>
        </p:nvSpPr>
        <p:spPr>
          <a:xfrm>
            <a:off x="6410325" y="279735"/>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مطبخ الجمعية</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17675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4748463" y="1400078"/>
            <a:ext cx="6884298" cy="830997"/>
          </a:xfrm>
          <a:prstGeom prst="rect">
            <a:avLst/>
          </a:prstGeom>
          <a:noFill/>
        </p:spPr>
        <p:txBody>
          <a:bodyPr wrap="square" rtlCol="0">
            <a:spAutoFit/>
          </a:bodyPr>
          <a:lstStyle/>
          <a:p>
            <a:pPr algn="r" rtl="1"/>
            <a:r>
              <a:rPr lang="ar-JO" sz="2400" dirty="0"/>
              <a:t>تم تنظيم بعض البازارات بالتعاون مع السيدات المحتاجات بهدف تحسين  دخل اسرهن و تشجيع الصناعات الوطنية.</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55" y="680135"/>
            <a:ext cx="3463580" cy="2309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724" y="3028606"/>
            <a:ext cx="3335633" cy="2223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25" y="3415068"/>
            <a:ext cx="4090737" cy="2727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132" y="2955526"/>
            <a:ext cx="3542053" cy="2361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7E92636-BB22-48E7-ABFA-574160C6F2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1" name="Rounded Rectangle 12">
            <a:extLst>
              <a:ext uri="{FF2B5EF4-FFF2-40B4-BE49-F238E27FC236}">
                <a16:creationId xmlns:a16="http://schemas.microsoft.com/office/drawing/2014/main" id="{C63AC98F-0AF6-4F8F-B18F-5EA4A053A2C0}"/>
              </a:ext>
            </a:extLst>
          </p:cNvPr>
          <p:cNvSpPr/>
          <p:nvPr/>
        </p:nvSpPr>
        <p:spPr>
          <a:xfrm>
            <a:off x="8391524" y="314325"/>
            <a:ext cx="3800475"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CE098757-B115-49DC-AE6F-FEDB3325C63C}"/>
              </a:ext>
            </a:extLst>
          </p:cNvPr>
          <p:cNvSpPr txBox="1"/>
          <p:nvPr/>
        </p:nvSpPr>
        <p:spPr>
          <a:xfrm>
            <a:off x="7991475" y="284297"/>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البازارات</a:t>
            </a:r>
            <a:endParaRPr lang="en-US" sz="3600" b="1" dirty="0">
              <a:solidFill>
                <a:schemeClr val="bg1"/>
              </a:solidFill>
            </a:endParaRPr>
          </a:p>
          <a:p>
            <a:pPr algn="r" rtl="1"/>
            <a:endParaRPr lang="en-US" sz="3600" b="1" dirty="0">
              <a:solidFill>
                <a:schemeClr val="bg1"/>
              </a:solidFill>
            </a:endParaRPr>
          </a:p>
        </p:txBody>
      </p:sp>
    </p:spTree>
    <p:extLst>
      <p:ext uri="{BB962C8B-B14F-4D97-AF65-F5344CB8AC3E}">
        <p14:creationId xmlns:p14="http://schemas.microsoft.com/office/powerpoint/2010/main" val="394888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391914" y="1284780"/>
            <a:ext cx="11408172" cy="1569660"/>
          </a:xfrm>
          <a:prstGeom prst="rect">
            <a:avLst/>
          </a:prstGeom>
          <a:noFill/>
        </p:spPr>
        <p:txBody>
          <a:bodyPr wrap="square" rtlCol="0">
            <a:spAutoFit/>
          </a:bodyPr>
          <a:lstStyle/>
          <a:p>
            <a:pPr algn="r" rtl="1"/>
            <a:r>
              <a:rPr lang="ar-JO" sz="2400" dirty="0"/>
              <a:t>منذ تأسيسها، وحتى هذا اليوم، تلقت الجمعية قدرا كبيرا من الدعم من الناس المانحين الطيبين  والمؤسسات الذين يؤمنون بمهمتها ورؤيتها وأهدافها. تقوم الجمعية وتشارك في عدد من البازارات، والحفلات الخيرية. ومن بين الحفلات الهامة التي نظمتها الجمعية : فيروز، نور مهنا، زيد ديراني، أيمن تيسيرو كريمه الصقلي من شمال أفريقيا.والمشاركة في معرض</a:t>
            </a:r>
            <a:endParaRPr lang="en-US" sz="2400" dirty="0"/>
          </a:p>
        </p:txBody>
      </p:sp>
      <p:pic>
        <p:nvPicPr>
          <p:cNvPr id="6" name="Picture 5">
            <a:extLst>
              <a:ext uri="{FF2B5EF4-FFF2-40B4-BE49-F238E27FC236}">
                <a16:creationId xmlns:a16="http://schemas.microsoft.com/office/drawing/2014/main" id="{2D478D8D-E67C-46B2-9DF5-4062403BE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7" name="Rounded Rectangle 12">
            <a:extLst>
              <a:ext uri="{FF2B5EF4-FFF2-40B4-BE49-F238E27FC236}">
                <a16:creationId xmlns:a16="http://schemas.microsoft.com/office/drawing/2014/main" id="{5CD233FA-694F-4736-9C4B-F8531823C6FC}"/>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11C40571-F8F5-4A7F-B6C6-816FF901DF59}"/>
              </a:ext>
            </a:extLst>
          </p:cNvPr>
          <p:cNvSpPr txBox="1"/>
          <p:nvPr/>
        </p:nvSpPr>
        <p:spPr>
          <a:xfrm>
            <a:off x="6410325" y="279735"/>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موارد الجمعية</a:t>
            </a:r>
          </a:p>
          <a:p>
            <a:pPr algn="r" rtl="1"/>
            <a:endParaRPr lang="en-US" sz="3600" b="1" dirty="0">
              <a:solidFill>
                <a:schemeClr val="bg1"/>
              </a:solidFill>
            </a:endParaRPr>
          </a:p>
        </p:txBody>
      </p:sp>
    </p:spTree>
    <p:extLst>
      <p:ext uri="{BB962C8B-B14F-4D97-AF65-F5344CB8AC3E}">
        <p14:creationId xmlns:p14="http://schemas.microsoft.com/office/powerpoint/2010/main" val="8378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248401" y="1322896"/>
            <a:ext cx="5708854" cy="830997"/>
          </a:xfrm>
          <a:prstGeom prst="rect">
            <a:avLst/>
          </a:prstGeom>
          <a:noFill/>
        </p:spPr>
        <p:txBody>
          <a:bodyPr wrap="square" rtlCol="0">
            <a:spAutoFit/>
          </a:bodyPr>
          <a:lstStyle/>
          <a:p>
            <a:pPr algn="r" rtl="1"/>
            <a:r>
              <a:rPr lang="ar-JO" sz="2400" dirty="0"/>
              <a:t>تم تأجير قاعة الجمعية كمركز للجمباز لتدريب الطلبة الصغار واكسابهم مهارات هذه اللعبة المميزة.</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1232866"/>
            <a:ext cx="5927531" cy="4267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12">
            <a:extLst>
              <a:ext uri="{FF2B5EF4-FFF2-40B4-BE49-F238E27FC236}">
                <a16:creationId xmlns:a16="http://schemas.microsoft.com/office/drawing/2014/main" id="{0FB7EACA-0EED-4622-8DB8-9F157A7A01B5}"/>
              </a:ext>
            </a:extLst>
          </p:cNvPr>
          <p:cNvSpPr/>
          <p:nvPr/>
        </p:nvSpPr>
        <p:spPr>
          <a:xfrm>
            <a:off x="6248400" y="314325"/>
            <a:ext cx="5943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4EA2A571-E92F-4D9D-A57A-8BCC492BBAFE}"/>
              </a:ext>
            </a:extLst>
          </p:cNvPr>
          <p:cNvSpPr txBox="1"/>
          <p:nvPr/>
        </p:nvSpPr>
        <p:spPr>
          <a:xfrm>
            <a:off x="6410325" y="279735"/>
            <a:ext cx="5337399" cy="1200329"/>
          </a:xfrm>
          <a:prstGeom prst="rect">
            <a:avLst/>
          </a:prstGeom>
          <a:noFill/>
        </p:spPr>
        <p:txBody>
          <a:bodyPr wrap="square" rtlCol="0">
            <a:spAutoFit/>
          </a:bodyPr>
          <a:lstStyle/>
          <a:p>
            <a:pPr algn="ctr" rtl="1"/>
            <a:r>
              <a:rPr lang="ar-JO" sz="3600" b="1" dirty="0">
                <a:solidFill>
                  <a:schemeClr val="bg1"/>
                </a:solidFill>
                <a:latin typeface="Nizar Kobane" panose="02000500000000000000" pitchFamily="2" charset="0"/>
                <a:cs typeface="Nizar Kobane" panose="02000500000000000000" pitchFamily="2" charset="0"/>
              </a:rPr>
              <a:t> </a:t>
            </a:r>
            <a:r>
              <a:rPr lang="ar-JO" sz="3600" b="1" dirty="0">
                <a:solidFill>
                  <a:schemeClr val="bg1"/>
                </a:solidFill>
              </a:rPr>
              <a:t>موارد الجمعية</a:t>
            </a:r>
          </a:p>
          <a:p>
            <a:pPr algn="r" rtl="1"/>
            <a:endParaRPr lang="en-US" sz="3600" b="1" dirty="0">
              <a:solidFill>
                <a:schemeClr val="bg1"/>
              </a:solidFill>
            </a:endParaRPr>
          </a:p>
        </p:txBody>
      </p:sp>
      <p:pic>
        <p:nvPicPr>
          <p:cNvPr id="9" name="Picture 8">
            <a:extLst>
              <a:ext uri="{FF2B5EF4-FFF2-40B4-BE49-F238E27FC236}">
                <a16:creationId xmlns:a16="http://schemas.microsoft.com/office/drawing/2014/main" id="{7805424B-E0E8-4550-BB29-39F29BAA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Tree>
    <p:extLst>
      <p:ext uri="{BB962C8B-B14F-4D97-AF65-F5344CB8AC3E}">
        <p14:creationId xmlns:p14="http://schemas.microsoft.com/office/powerpoint/2010/main" val="12027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424559" y="568955"/>
            <a:ext cx="11342881" cy="1200329"/>
          </a:xfrm>
          <a:prstGeom prst="rect">
            <a:avLst/>
          </a:prstGeom>
          <a:noFill/>
        </p:spPr>
        <p:txBody>
          <a:bodyPr wrap="square" rtlCol="0">
            <a:spAutoFit/>
          </a:bodyPr>
          <a:lstStyle/>
          <a:p>
            <a:pPr algn="r" rtl="1"/>
            <a:r>
              <a:rPr lang="ar-JO" sz="2400" dirty="0"/>
              <a:t>تنظر الجمعية في توسيع عملها في المجالات المذكورة مسبقاً لتشمل المزيد من المنح للطلاب، والمزيد من الدعم للأسر الأقل حظا، ولأغراض التعاون والتواصل مع الجمعيات الأخرى المماثلة من أجل تحسين وزيادة الخدمة لجميع المناطق في المملكة الأردنية الهاشمية.</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175" y="1960622"/>
            <a:ext cx="9508950" cy="32847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a:extLst>
              <a:ext uri="{FF2B5EF4-FFF2-40B4-BE49-F238E27FC236}">
                <a16:creationId xmlns:a16="http://schemas.microsoft.com/office/drawing/2014/main" id="{F325AB03-8553-4170-A96E-DC3596DBF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Tree>
    <p:extLst>
      <p:ext uri="{BB962C8B-B14F-4D97-AF65-F5344CB8AC3E}">
        <p14:creationId xmlns:p14="http://schemas.microsoft.com/office/powerpoint/2010/main" val="275130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424559" y="2880830"/>
            <a:ext cx="11342881" cy="646331"/>
          </a:xfrm>
          <a:prstGeom prst="rect">
            <a:avLst/>
          </a:prstGeom>
          <a:noFill/>
        </p:spPr>
        <p:txBody>
          <a:bodyPr wrap="square" rtlCol="0">
            <a:spAutoFit/>
          </a:bodyPr>
          <a:lstStyle/>
          <a:p>
            <a:pPr algn="ctr" rtl="1"/>
            <a:r>
              <a:rPr lang="ar-JO" sz="3600" b="1" dirty="0">
                <a:solidFill>
                  <a:schemeClr val="bg1"/>
                </a:solidFill>
              </a:rPr>
              <a:t>انه وعدنا للتقدم والإنجاز والعطاء والوفاء</a:t>
            </a:r>
            <a:endParaRPr lang="en-US" sz="3600" b="1" dirty="0">
              <a:solidFill>
                <a:schemeClr val="bg1"/>
              </a:solidFill>
            </a:endParaRPr>
          </a:p>
        </p:txBody>
      </p:sp>
    </p:spTree>
    <p:extLst>
      <p:ext uri="{BB962C8B-B14F-4D97-AF65-F5344CB8AC3E}">
        <p14:creationId xmlns:p14="http://schemas.microsoft.com/office/powerpoint/2010/main" val="23549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Subtitle 2"/>
          <p:cNvSpPr>
            <a:spLocks noGrp="1"/>
          </p:cNvSpPr>
          <p:nvPr>
            <p:ph type="subTitle" idx="1"/>
          </p:nvPr>
        </p:nvSpPr>
        <p:spPr>
          <a:xfrm>
            <a:off x="691767" y="1196162"/>
            <a:ext cx="11241466" cy="1655762"/>
          </a:xfrm>
        </p:spPr>
        <p:txBody>
          <a:bodyPr>
            <a:normAutofit/>
          </a:bodyPr>
          <a:lstStyle/>
          <a:p>
            <a:pPr algn="justLow" rtl="1">
              <a:lnSpc>
                <a:spcPct val="110000"/>
              </a:lnSpc>
            </a:pPr>
            <a:r>
              <a:rPr lang="ar-JO" dirty="0"/>
              <a:t>تمكنت الجمعية من تحويل آمالها وطموحاتها إلى واقع ملموس من خلال الخدمات التي تقدمها من خلال إحداث تأثير كبير في حياة الأفراد والأسر التي تشرف عليها؛ معتقدين أن التعليم حق للجميع، وهو مرآة لحضارة الأمة ولبنة في بناء الثقافة.</a:t>
            </a:r>
            <a:endParaRPr lang="en-US" dirty="0"/>
          </a:p>
        </p:txBody>
      </p:sp>
      <p:pic>
        <p:nvPicPr>
          <p:cNvPr id="7" name="Picture 6">
            <a:extLst>
              <a:ext uri="{FF2B5EF4-FFF2-40B4-BE49-F238E27FC236}">
                <a16:creationId xmlns:a16="http://schemas.microsoft.com/office/drawing/2014/main" id="{15EC24A3-F975-478B-AA97-F037A9C69B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A0B78711-5533-4CBF-AC54-87AFCCFC070E}"/>
              </a:ext>
            </a:extLst>
          </p:cNvPr>
          <p:cNvSpPr/>
          <p:nvPr/>
        </p:nvSpPr>
        <p:spPr>
          <a:xfrm>
            <a:off x="8534400" y="314325"/>
            <a:ext cx="3657600" cy="478021"/>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A0A30BBA-0F99-4275-844F-DCED8F920E27}"/>
              </a:ext>
            </a:extLst>
          </p:cNvPr>
          <p:cNvSpPr txBox="1"/>
          <p:nvPr/>
        </p:nvSpPr>
        <p:spPr>
          <a:xfrm>
            <a:off x="8821644" y="232110"/>
            <a:ext cx="2926080" cy="646331"/>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الجمعية</a:t>
            </a:r>
            <a:endParaRPr lang="en-US" sz="3600" b="1" dirty="0">
              <a:solidFill>
                <a:schemeClr val="bg1"/>
              </a:solidFill>
              <a:latin typeface="Nizar Kobane" panose="02000500000000000000" pitchFamily="2" charset="0"/>
              <a:cs typeface="Nizar Kobane" panose="02000500000000000000" pitchFamily="2" charset="0"/>
            </a:endParaRPr>
          </a:p>
        </p:txBody>
      </p:sp>
      <p:pic>
        <p:nvPicPr>
          <p:cNvPr id="1026" name="Picture 2" descr="C:\Users\AZMI SHAHIN\Desktop\صور عن الجمعية\رمضان 2018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44" y="2400290"/>
            <a:ext cx="6219825" cy="3805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2" descr="C:\Users\AZMI SHAHIN\Desktop\صور عن الجمعية\كرة سلة 2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2686044"/>
            <a:ext cx="4186316" cy="2600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096000" y="1125978"/>
            <a:ext cx="5760242" cy="1569660"/>
          </a:xfrm>
          <a:prstGeom prst="rect">
            <a:avLst/>
          </a:prstGeom>
          <a:noFill/>
        </p:spPr>
        <p:txBody>
          <a:bodyPr wrap="square" rtlCol="0">
            <a:spAutoFit/>
          </a:bodyPr>
          <a:lstStyle/>
          <a:p>
            <a:pPr algn="r" rtl="1"/>
            <a:r>
              <a:rPr lang="ar-JO" sz="2400" dirty="0"/>
              <a:t>أن تكون مؤسسة خيرية رائدة تقدم الخدمات الإنسانية,</a:t>
            </a:r>
          </a:p>
          <a:p>
            <a:pPr algn="r" rtl="1"/>
            <a:r>
              <a:rPr lang="ar-JO" sz="2400" dirty="0"/>
              <a:t>بما في ذلك دعم الأسر الأقل حظا، والتعليم الجامعي</a:t>
            </a:r>
            <a:r>
              <a:rPr lang="en-US" sz="2400" dirty="0"/>
              <a:t> </a:t>
            </a:r>
            <a:r>
              <a:rPr lang="ar-JO" sz="2400" dirty="0"/>
              <a:t>والأطفال بإلتزامنا بالوفاء إتجاههم.</a:t>
            </a:r>
            <a:endParaRPr lang="en-US" sz="2400" dirty="0"/>
          </a:p>
          <a:p>
            <a:endParaRPr lang="en-US" sz="2400" dirty="0"/>
          </a:p>
        </p:txBody>
      </p:sp>
      <p:sp>
        <p:nvSpPr>
          <p:cNvPr id="5" name="Rectangle 4"/>
          <p:cNvSpPr/>
          <p:nvPr/>
        </p:nvSpPr>
        <p:spPr>
          <a:xfrm>
            <a:off x="5121426" y="3465646"/>
            <a:ext cx="6849119" cy="2308324"/>
          </a:xfrm>
          <a:prstGeom prst="rect">
            <a:avLst/>
          </a:prstGeom>
        </p:spPr>
        <p:txBody>
          <a:bodyPr wrap="square">
            <a:spAutoFit/>
          </a:bodyPr>
          <a:lstStyle/>
          <a:p>
            <a:pPr algn="just" rtl="1"/>
            <a:r>
              <a:rPr lang="ar-JO" sz="2400" dirty="0">
                <a:latin typeface="Arial" panose="020B0604020202020204" pitchFamily="34" charset="0"/>
              </a:rPr>
              <a:t>شأن جمعية الأيدي الواعدة هو تخطيط وتوفير الخدمات الإنسانية في المملكة الأردنية الهاشمية والخارج. نحن نضمن نجاحنا من خلال مجموعة من الخدمات، ذات الكفاءة والأداء المتميز للأسر الأقل حظا وأطفالهم والمجتمع بشكل عام, سواء كان محليا أو في البلدان المجاورة المعرضة للكوارث والأزمات الإنسانية، في جو من الرعاية والاهتمام.</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FC473C0-7B94-47E6-8523-F0F82FC2F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10" name="Rounded Rectangle 12">
            <a:extLst>
              <a:ext uri="{FF2B5EF4-FFF2-40B4-BE49-F238E27FC236}">
                <a16:creationId xmlns:a16="http://schemas.microsoft.com/office/drawing/2014/main" id="{C00B75A1-D682-4DFB-89D7-35E552A3F9EC}"/>
              </a:ext>
            </a:extLst>
          </p:cNvPr>
          <p:cNvSpPr/>
          <p:nvPr/>
        </p:nvSpPr>
        <p:spPr>
          <a:xfrm>
            <a:off x="8534400" y="314325"/>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a:extLst>
              <a:ext uri="{FF2B5EF4-FFF2-40B4-BE49-F238E27FC236}">
                <a16:creationId xmlns:a16="http://schemas.microsoft.com/office/drawing/2014/main" id="{52BFE5EA-57AE-4F65-AC71-831AA37A07A8}"/>
              </a:ext>
            </a:extLst>
          </p:cNvPr>
          <p:cNvSpPr txBox="1"/>
          <p:nvPr/>
        </p:nvSpPr>
        <p:spPr>
          <a:xfrm>
            <a:off x="8821644" y="251160"/>
            <a:ext cx="2926080" cy="1200329"/>
          </a:xfrm>
          <a:prstGeom prst="rect">
            <a:avLst/>
          </a:prstGeom>
          <a:noFill/>
        </p:spPr>
        <p:txBody>
          <a:bodyPr wrap="square" rtlCol="0">
            <a:spAutoFit/>
          </a:bodyPr>
          <a:lstStyle/>
          <a:p>
            <a:pPr algn="r"/>
            <a:r>
              <a:rPr lang="ar-JO" sz="3600" b="1">
                <a:solidFill>
                  <a:schemeClr val="bg1"/>
                </a:solidFill>
                <a:latin typeface="Nizar Kobane" panose="02000500000000000000" pitchFamily="2" charset="0"/>
                <a:cs typeface="Nizar Kobane" panose="02000500000000000000" pitchFamily="2" charset="0"/>
              </a:rPr>
              <a:t> رؤية الجمعية</a:t>
            </a:r>
            <a:endParaRPr lang="en-US" sz="3600" b="1" dirty="0">
              <a:solidFill>
                <a:schemeClr val="bg1"/>
              </a:solidFill>
              <a:latin typeface="Nizar Kobane" panose="02000500000000000000" pitchFamily="2" charset="0"/>
              <a:cs typeface="Nizar Kobane" panose="02000500000000000000" pitchFamily="2" charset="0"/>
            </a:endParaRPr>
          </a:p>
          <a:p>
            <a:pPr algn="r"/>
            <a:endParaRPr lang="en-US" sz="3600" b="1" dirty="0">
              <a:solidFill>
                <a:schemeClr val="bg1"/>
              </a:solidFill>
              <a:latin typeface="Nizar Kobane" panose="02000500000000000000" pitchFamily="2" charset="0"/>
              <a:cs typeface="Nizar Kobane" panose="02000500000000000000" pitchFamily="2" charset="0"/>
            </a:endParaRPr>
          </a:p>
        </p:txBody>
      </p:sp>
      <p:sp>
        <p:nvSpPr>
          <p:cNvPr id="12" name="Rounded Rectangle 12">
            <a:extLst>
              <a:ext uri="{FF2B5EF4-FFF2-40B4-BE49-F238E27FC236}">
                <a16:creationId xmlns:a16="http://schemas.microsoft.com/office/drawing/2014/main" id="{F7A8076E-AA2B-4E73-9634-86DC5AD16E66}"/>
              </a:ext>
            </a:extLst>
          </p:cNvPr>
          <p:cNvSpPr/>
          <p:nvPr/>
        </p:nvSpPr>
        <p:spPr>
          <a:xfrm>
            <a:off x="8534400" y="2739628"/>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039DF5E3-D73A-4FC7-973B-0492C191E1E3}"/>
              </a:ext>
            </a:extLst>
          </p:cNvPr>
          <p:cNvSpPr txBox="1"/>
          <p:nvPr/>
        </p:nvSpPr>
        <p:spPr>
          <a:xfrm>
            <a:off x="8821644" y="2676463"/>
            <a:ext cx="2926080" cy="1200329"/>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مهمة الجمعية</a:t>
            </a:r>
            <a:endParaRPr lang="en-US" sz="3600" b="1" dirty="0">
              <a:solidFill>
                <a:schemeClr val="bg1"/>
              </a:solidFill>
              <a:latin typeface="Nizar Kobane" panose="02000500000000000000" pitchFamily="2" charset="0"/>
              <a:cs typeface="Nizar Kobane" panose="02000500000000000000" pitchFamily="2" charset="0"/>
            </a:endParaRPr>
          </a:p>
          <a:p>
            <a:pPr algn="r"/>
            <a:endParaRPr lang="en-US" sz="3600" b="1" dirty="0">
              <a:solidFill>
                <a:schemeClr val="bg1"/>
              </a:solidFill>
              <a:latin typeface="Nizar Kobane" panose="02000500000000000000" pitchFamily="2" charset="0"/>
              <a:cs typeface="Nizar Kobane" panose="02000500000000000000" pitchFamily="2" charset="0"/>
            </a:endParaRPr>
          </a:p>
        </p:txBody>
      </p:sp>
      <p:pic>
        <p:nvPicPr>
          <p:cNvPr id="1026" name="Picture 2" descr="C:\Users\AZMI SHAHIN\Desktop\مؤتمرات صور\المؤتمر 13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21" y="893998"/>
            <a:ext cx="4620650" cy="5121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9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2125683" y="1335617"/>
            <a:ext cx="9857575" cy="3600986"/>
          </a:xfrm>
          <a:prstGeom prst="rect">
            <a:avLst/>
          </a:prstGeom>
          <a:noFill/>
        </p:spPr>
        <p:txBody>
          <a:bodyPr wrap="square" rtlCol="0">
            <a:spAutoFit/>
          </a:bodyPr>
          <a:lstStyle/>
          <a:p>
            <a:pPr algn="r" rtl="1"/>
            <a:r>
              <a:rPr lang="ar-JO" sz="2400" dirty="0"/>
              <a:t>من الضروري أن تكون قيمنا سائدة في كل ما نقوم به لتحقيق رؤيتنا</a:t>
            </a:r>
          </a:p>
          <a:p>
            <a:pPr algn="r" rtl="1"/>
            <a:r>
              <a:rPr lang="ar-JO" sz="2400" dirty="0"/>
              <a:t> على النحو التالي:</a:t>
            </a:r>
          </a:p>
          <a:p>
            <a:pPr marL="342900" indent="-342900" algn="r" rtl="1">
              <a:lnSpc>
                <a:spcPct val="150000"/>
              </a:lnSpc>
              <a:buClr>
                <a:schemeClr val="accent4">
                  <a:lumMod val="60000"/>
                  <a:lumOff val="40000"/>
                </a:schemeClr>
              </a:buClr>
              <a:buFont typeface="Wingdings" pitchFamily="2" charset="2"/>
              <a:buChar char="v"/>
            </a:pPr>
            <a:r>
              <a:rPr lang="ar-JO" sz="2400" dirty="0"/>
              <a:t> الصدق والنزاهة.</a:t>
            </a:r>
          </a:p>
          <a:p>
            <a:pPr marL="342900" indent="-342900" algn="r" rtl="1">
              <a:lnSpc>
                <a:spcPct val="150000"/>
              </a:lnSpc>
              <a:buClr>
                <a:schemeClr val="accent4">
                  <a:lumMod val="60000"/>
                  <a:lumOff val="40000"/>
                </a:schemeClr>
              </a:buClr>
              <a:buFont typeface="Wingdings" pitchFamily="2" charset="2"/>
              <a:buChar char="v"/>
            </a:pPr>
            <a:r>
              <a:rPr lang="ar-JO" sz="2400" dirty="0"/>
              <a:t> تقديم الخدمات الإنسانية بطريقة عادلة ومتساوية للفئات المستهدفة</a:t>
            </a:r>
          </a:p>
          <a:p>
            <a:pPr marL="342900" indent="-342900" algn="r" rtl="1">
              <a:lnSpc>
                <a:spcPct val="150000"/>
              </a:lnSpc>
              <a:buClr>
                <a:schemeClr val="accent4">
                  <a:lumMod val="60000"/>
                  <a:lumOff val="40000"/>
                </a:schemeClr>
              </a:buClr>
              <a:buFont typeface="Wingdings" pitchFamily="2" charset="2"/>
              <a:buChar char="v"/>
            </a:pPr>
            <a:r>
              <a:rPr lang="ar-JO" sz="2400" dirty="0"/>
              <a:t> تشجيع ومكافأة الإبتكار.</a:t>
            </a:r>
          </a:p>
          <a:p>
            <a:pPr marL="342900" indent="-342900" algn="r" rtl="1">
              <a:lnSpc>
                <a:spcPct val="150000"/>
              </a:lnSpc>
              <a:buClr>
                <a:schemeClr val="accent4">
                  <a:lumMod val="60000"/>
                  <a:lumOff val="40000"/>
                </a:schemeClr>
              </a:buClr>
              <a:buFont typeface="Wingdings" pitchFamily="2" charset="2"/>
              <a:buChar char="v"/>
            </a:pPr>
            <a:r>
              <a:rPr lang="ar-JO" sz="2400" dirty="0"/>
              <a:t> الاعتراف بالمساهمات الفردية والجماعية لإنجازات الجمعية.</a:t>
            </a:r>
          </a:p>
          <a:p>
            <a:pPr marL="342900" indent="-342900" algn="r" rtl="1">
              <a:lnSpc>
                <a:spcPct val="150000"/>
              </a:lnSpc>
              <a:buClr>
                <a:schemeClr val="accent4">
                  <a:lumMod val="60000"/>
                  <a:lumOff val="40000"/>
                </a:schemeClr>
              </a:buClr>
              <a:buFont typeface="Wingdings" pitchFamily="2" charset="2"/>
              <a:buChar char="v"/>
            </a:pPr>
            <a:r>
              <a:rPr lang="ar-JO" sz="2400" dirty="0"/>
              <a:t> ضمان الكمال في كل ما نقوم به</a:t>
            </a:r>
            <a:endParaRPr lang="en-US" sz="2400" dirty="0"/>
          </a:p>
        </p:txBody>
      </p:sp>
      <p:pic>
        <p:nvPicPr>
          <p:cNvPr id="7" name="Picture 6">
            <a:extLst>
              <a:ext uri="{FF2B5EF4-FFF2-40B4-BE49-F238E27FC236}">
                <a16:creationId xmlns:a16="http://schemas.microsoft.com/office/drawing/2014/main" id="{CD3654AB-96FD-4D9A-9454-51FBAB3D3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91B64421-B9F2-4538-A37C-30A69B3662EF}"/>
              </a:ext>
            </a:extLst>
          </p:cNvPr>
          <p:cNvSpPr/>
          <p:nvPr/>
        </p:nvSpPr>
        <p:spPr>
          <a:xfrm>
            <a:off x="8534400" y="314325"/>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668E811C-0D0C-4290-BDE5-59B2E4B45B9F}"/>
              </a:ext>
            </a:extLst>
          </p:cNvPr>
          <p:cNvSpPr txBox="1"/>
          <p:nvPr/>
        </p:nvSpPr>
        <p:spPr>
          <a:xfrm>
            <a:off x="8821644" y="251160"/>
            <a:ext cx="2926080" cy="1200329"/>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قيم الجمعية</a:t>
            </a:r>
          </a:p>
          <a:p>
            <a:pPr algn="r"/>
            <a:endParaRPr lang="en-US" sz="3600" b="1" dirty="0">
              <a:solidFill>
                <a:schemeClr val="bg1"/>
              </a:solidFill>
              <a:latin typeface="Nizar Kobane" panose="02000500000000000000" pitchFamily="2" charset="0"/>
              <a:cs typeface="Nizar Kobane" panose="02000500000000000000" pitchFamily="2" charset="0"/>
            </a:endParaRPr>
          </a:p>
        </p:txBody>
      </p:sp>
      <p:pic>
        <p:nvPicPr>
          <p:cNvPr id="1026" name="Picture 2" descr="C:\Users\AZMI SHAHIN\Desktop\مؤتمرات صور\المؤتمر 13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64" y="1335617"/>
            <a:ext cx="5019726" cy="3714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928812" y="1156003"/>
            <a:ext cx="9541657" cy="4524315"/>
          </a:xfrm>
          <a:prstGeom prst="rect">
            <a:avLst/>
          </a:prstGeom>
          <a:noFill/>
        </p:spPr>
        <p:txBody>
          <a:bodyPr wrap="square" rtlCol="0">
            <a:spAutoFit/>
          </a:bodyPr>
          <a:lstStyle/>
          <a:p>
            <a:pPr marL="342900" indent="-342900" algn="r" rtl="1">
              <a:buClr>
                <a:schemeClr val="accent4">
                  <a:lumMod val="60000"/>
                  <a:lumOff val="40000"/>
                </a:schemeClr>
              </a:buClr>
              <a:buFont typeface="Wingdings" pitchFamily="2" charset="2"/>
              <a:buChar char="v"/>
            </a:pPr>
            <a:r>
              <a:rPr lang="ar-JO" sz="2400" dirty="0"/>
              <a:t>ممارسة الأعمال التجارية من أجل الخير والأعمال الخيرية.</a:t>
            </a:r>
          </a:p>
          <a:p>
            <a:pPr marL="342900" indent="-342900" algn="r" rtl="1">
              <a:buClr>
                <a:schemeClr val="accent4">
                  <a:lumMod val="60000"/>
                  <a:lumOff val="40000"/>
                </a:schemeClr>
              </a:buClr>
              <a:buFont typeface="Wingdings" pitchFamily="2" charset="2"/>
              <a:buChar char="v"/>
            </a:pPr>
            <a:r>
              <a:rPr lang="ar-JO" sz="2400" dirty="0"/>
              <a:t>العمل في مجال تقديم الدعم والمساعدة للأسر الفقيرة وتقديم الإعانات الخيرية.</a:t>
            </a:r>
          </a:p>
          <a:p>
            <a:pPr marL="342900" indent="-342900" algn="r" rtl="1">
              <a:buClr>
                <a:schemeClr val="accent4">
                  <a:lumMod val="60000"/>
                  <a:lumOff val="40000"/>
                </a:schemeClr>
              </a:buClr>
              <a:buFont typeface="Wingdings" pitchFamily="2" charset="2"/>
              <a:buChar char="v"/>
            </a:pPr>
            <a:r>
              <a:rPr lang="ar-JO" sz="2400" dirty="0"/>
              <a:t>تعزيز التعارف والانسجام والتعاون بين الأعضاء.</a:t>
            </a:r>
          </a:p>
          <a:p>
            <a:pPr marL="342900" indent="-342900" algn="r" rtl="1">
              <a:buClr>
                <a:schemeClr val="accent4">
                  <a:lumMod val="60000"/>
                  <a:lumOff val="40000"/>
                </a:schemeClr>
              </a:buClr>
              <a:buFont typeface="Wingdings" pitchFamily="2" charset="2"/>
              <a:buChar char="v"/>
            </a:pPr>
            <a:r>
              <a:rPr lang="ar-JO" sz="2400" dirty="0"/>
              <a:t>المساهمة والتنسيق رسمياً وعامةً عن طريق الجهود الخيرية من أجل رعاية ومساعدة الفقراء        </a:t>
            </a:r>
          </a:p>
          <a:p>
            <a:pPr algn="r" rtl="1">
              <a:buClr>
                <a:schemeClr val="accent4">
                  <a:lumMod val="60000"/>
                  <a:lumOff val="40000"/>
                </a:schemeClr>
              </a:buClr>
            </a:pPr>
            <a:r>
              <a:rPr lang="ar-JO" sz="2400" dirty="0"/>
              <a:t>    والأقل حظا والأيتام وضحايا الكوارث.</a:t>
            </a:r>
          </a:p>
          <a:p>
            <a:pPr marL="342900" indent="-342900" algn="r" rtl="1">
              <a:buClr>
                <a:schemeClr val="accent4">
                  <a:lumMod val="60000"/>
                  <a:lumOff val="40000"/>
                </a:schemeClr>
              </a:buClr>
              <a:buFont typeface="Wingdings" pitchFamily="2" charset="2"/>
              <a:buChar char="v"/>
            </a:pPr>
            <a:r>
              <a:rPr lang="ar-JO" sz="2400" dirty="0"/>
              <a:t>نشر روح المحبة والتعاون والتضامن الاجتماعي والربط الأسري بين أفراد المجتمع.</a:t>
            </a:r>
          </a:p>
          <a:p>
            <a:pPr marL="342900" indent="-342900" algn="r" rtl="1">
              <a:buClr>
                <a:schemeClr val="accent4">
                  <a:lumMod val="60000"/>
                  <a:lumOff val="40000"/>
                </a:schemeClr>
              </a:buClr>
              <a:buFont typeface="Wingdings" pitchFamily="2" charset="2"/>
              <a:buChar char="v"/>
            </a:pPr>
            <a:r>
              <a:rPr lang="ar-JO" sz="2400" dirty="0"/>
              <a:t>إنشاء صناديق خيرية وتشجيع الأفراد والمؤسسات والقطاعين العام والخاص على تقديم تبرعات نقدية أو عينية قدر الإمكان من أجل العمل الخيري والتنسيق مع الجهات المعنية.</a:t>
            </a:r>
          </a:p>
          <a:p>
            <a:pPr marL="342900" indent="-342900" algn="r" rtl="1">
              <a:buClr>
                <a:schemeClr val="accent4">
                  <a:lumMod val="60000"/>
                  <a:lumOff val="40000"/>
                </a:schemeClr>
              </a:buClr>
              <a:buFont typeface="Wingdings" pitchFamily="2" charset="2"/>
              <a:buChar char="v"/>
            </a:pPr>
            <a:r>
              <a:rPr lang="ar-JO" sz="2400" dirty="0"/>
              <a:t>دعم الأشخاص المؤهلين والأقل حظاً الراغبين في العمل في مشاريع إنتاجية صغيرة وفردية من</a:t>
            </a:r>
          </a:p>
          <a:p>
            <a:pPr algn="r" rtl="1">
              <a:buClr>
                <a:schemeClr val="accent4">
                  <a:lumMod val="60000"/>
                  <a:lumOff val="40000"/>
                </a:schemeClr>
              </a:buClr>
            </a:pPr>
            <a:r>
              <a:rPr lang="ar-JO" sz="2400" dirty="0"/>
              <a:t>   خلال تزويدهم بقروض سهلة الدفع من أجل إيجاد فرص عمل للعاطلين عن العمل.</a:t>
            </a:r>
          </a:p>
          <a:p>
            <a:pPr marL="342900" indent="-342900" algn="r" rtl="1">
              <a:buClr>
                <a:schemeClr val="accent4">
                  <a:lumMod val="60000"/>
                  <a:lumOff val="40000"/>
                </a:schemeClr>
              </a:buClr>
              <a:buFont typeface="Wingdings" pitchFamily="2" charset="2"/>
              <a:buChar char="v"/>
            </a:pPr>
            <a:r>
              <a:rPr lang="ar-JO" sz="2400" dirty="0"/>
              <a:t>تنظيم محاضرات وندوات لتعزيز الحب والتعايش بين أفراد المجتمع. </a:t>
            </a:r>
            <a:endParaRPr lang="en-US" sz="2400" dirty="0"/>
          </a:p>
        </p:txBody>
      </p:sp>
      <p:pic>
        <p:nvPicPr>
          <p:cNvPr id="7" name="Picture 6">
            <a:extLst>
              <a:ext uri="{FF2B5EF4-FFF2-40B4-BE49-F238E27FC236}">
                <a16:creationId xmlns:a16="http://schemas.microsoft.com/office/drawing/2014/main" id="{8688B85B-37D9-43F1-8C67-BCF633567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Rounded Rectangle 12">
            <a:extLst>
              <a:ext uri="{FF2B5EF4-FFF2-40B4-BE49-F238E27FC236}">
                <a16:creationId xmlns:a16="http://schemas.microsoft.com/office/drawing/2014/main" id="{B026C06F-7B26-48F1-9AB2-AED72F032562}"/>
              </a:ext>
            </a:extLst>
          </p:cNvPr>
          <p:cNvSpPr/>
          <p:nvPr/>
        </p:nvSpPr>
        <p:spPr>
          <a:xfrm>
            <a:off x="8534400" y="314325"/>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52AC259B-DD4C-4A4B-A0B5-1CE723C1B543}"/>
              </a:ext>
            </a:extLst>
          </p:cNvPr>
          <p:cNvSpPr txBox="1"/>
          <p:nvPr/>
        </p:nvSpPr>
        <p:spPr>
          <a:xfrm>
            <a:off x="8821644" y="294024"/>
            <a:ext cx="2926080" cy="1200329"/>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أهداف الجمعية</a:t>
            </a:r>
          </a:p>
          <a:p>
            <a:pPr algn="r"/>
            <a:endParaRPr lang="en-US" sz="3600" b="1" dirty="0">
              <a:solidFill>
                <a:schemeClr val="bg1"/>
              </a:solidFill>
              <a:latin typeface="Nizar Kobane" panose="02000500000000000000" pitchFamily="2" charset="0"/>
              <a:cs typeface="Nizar Kobane" panose="02000500000000000000" pitchFamily="2" charset="0"/>
            </a:endParaRPr>
          </a:p>
        </p:txBody>
      </p:sp>
    </p:spTree>
    <p:extLst>
      <p:ext uri="{BB962C8B-B14F-4D97-AF65-F5344CB8AC3E}">
        <p14:creationId xmlns:p14="http://schemas.microsoft.com/office/powerpoint/2010/main" val="17704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612895" y="1203629"/>
            <a:ext cx="9857575" cy="3785652"/>
          </a:xfrm>
          <a:prstGeom prst="rect">
            <a:avLst/>
          </a:prstGeom>
          <a:noFill/>
        </p:spPr>
        <p:txBody>
          <a:bodyPr wrap="square" rtlCol="0">
            <a:spAutoFit/>
          </a:bodyPr>
          <a:lstStyle/>
          <a:p>
            <a:pPr marL="342900" indent="-342900" algn="r" rtl="1">
              <a:buClr>
                <a:schemeClr val="accent4">
                  <a:lumMod val="60000"/>
                  <a:lumOff val="40000"/>
                </a:schemeClr>
              </a:buClr>
              <a:buFont typeface="Wingdings" pitchFamily="2" charset="2"/>
              <a:buChar char="v"/>
            </a:pPr>
            <a:r>
              <a:rPr lang="ar-JO" sz="2400" dirty="0"/>
              <a:t>الاهتمام بالبيئة من خلال زراعة الأشجار ورعايتها، فضلا عن التوعية بأهمية حماية الأشجار والمساحات الخضراء والحدائق العامة من خلال اعتبارها الرئة الحقيقية للمدن.</a:t>
            </a:r>
          </a:p>
          <a:p>
            <a:pPr marL="342900" indent="-342900" algn="r" rtl="1">
              <a:buClr>
                <a:schemeClr val="accent4">
                  <a:lumMod val="60000"/>
                  <a:lumOff val="40000"/>
                </a:schemeClr>
              </a:buClr>
              <a:buFont typeface="Wingdings" pitchFamily="2" charset="2"/>
              <a:buChar char="v"/>
            </a:pPr>
            <a:r>
              <a:rPr lang="ar-JO" sz="2400" dirty="0"/>
              <a:t>إنشاء دورات تعليمية وحرفية وبرامج تدريبية في مختلف المجالات.</a:t>
            </a:r>
          </a:p>
          <a:p>
            <a:pPr marL="342900" indent="-342900" algn="r" rtl="1">
              <a:buClr>
                <a:schemeClr val="accent4">
                  <a:lumMod val="60000"/>
                  <a:lumOff val="40000"/>
                </a:schemeClr>
              </a:buClr>
              <a:buFont typeface="Wingdings" pitchFamily="2" charset="2"/>
              <a:buChar char="v"/>
            </a:pPr>
            <a:r>
              <a:rPr lang="ar-JO" sz="2400" dirty="0"/>
              <a:t>مساعدة الطلاب المحتاجین علی إتمام دراستھم الجامعیة من خلال تأمین المنح الدراسیة والقروض</a:t>
            </a:r>
          </a:p>
          <a:p>
            <a:pPr algn="r" rtl="1">
              <a:buClr>
                <a:schemeClr val="accent4">
                  <a:lumMod val="60000"/>
                  <a:lumOff val="40000"/>
                </a:schemeClr>
              </a:buClr>
            </a:pPr>
            <a:r>
              <a:rPr lang="ar-JO" sz="2400" dirty="0"/>
              <a:t>    السھلة الدفع.</a:t>
            </a:r>
          </a:p>
          <a:p>
            <a:pPr marL="342900" indent="-342900" algn="r" rtl="1">
              <a:buClr>
                <a:schemeClr val="accent4">
                  <a:lumMod val="60000"/>
                  <a:lumOff val="40000"/>
                </a:schemeClr>
              </a:buClr>
              <a:buFont typeface="Wingdings" pitchFamily="2" charset="2"/>
              <a:buChar char="v"/>
            </a:pPr>
            <a:r>
              <a:rPr lang="ar-JO" sz="2400" dirty="0"/>
              <a:t>القيام بمشاريع استثمارية لزيادة إيرادات الخدمات العامة في مجال الجمعية والشركات التابعة لها، </a:t>
            </a:r>
          </a:p>
          <a:p>
            <a:pPr algn="r" rtl="1">
              <a:buClr>
                <a:schemeClr val="accent4">
                  <a:lumMod val="60000"/>
                  <a:lumOff val="40000"/>
                </a:schemeClr>
              </a:buClr>
            </a:pPr>
            <a:r>
              <a:rPr lang="ar-JO" sz="2400" dirty="0"/>
              <a:t>    سواء بشكل فردي أو بالتعاون مع الآخرين.</a:t>
            </a:r>
          </a:p>
          <a:p>
            <a:pPr marL="342900" indent="-342900" algn="r" rtl="1">
              <a:buClr>
                <a:schemeClr val="accent4">
                  <a:lumMod val="60000"/>
                  <a:lumOff val="40000"/>
                </a:schemeClr>
              </a:buClr>
              <a:buFont typeface="Wingdings" pitchFamily="2" charset="2"/>
              <a:buChar char="v"/>
            </a:pPr>
            <a:r>
              <a:rPr lang="ar-JO" sz="2400" dirty="0"/>
              <a:t>تنفيذ مشاريع إنتاجية لزيادة إيرادات الجمعية.</a:t>
            </a:r>
          </a:p>
          <a:p>
            <a:pPr marL="342900" indent="-342900" algn="r" rtl="1">
              <a:buClr>
                <a:schemeClr val="accent4">
                  <a:lumMod val="60000"/>
                  <a:lumOff val="40000"/>
                </a:schemeClr>
              </a:buClr>
              <a:buFont typeface="Wingdings" pitchFamily="2" charset="2"/>
              <a:buChar char="v"/>
            </a:pPr>
            <a:r>
              <a:rPr lang="ar-JO" sz="2400" dirty="0"/>
              <a:t>تبادل الخبرات والبرامج الاجتماعیة والثقافیة والفنیة مع جمعیات محلیة ودولیة مماثلة، ضمن نطاق أھداف الخدمات العامة .</a:t>
            </a:r>
            <a:endParaRPr lang="en-US" sz="2400" dirty="0"/>
          </a:p>
        </p:txBody>
      </p:sp>
      <p:pic>
        <p:nvPicPr>
          <p:cNvPr id="6" name="Picture 5">
            <a:extLst>
              <a:ext uri="{FF2B5EF4-FFF2-40B4-BE49-F238E27FC236}">
                <a16:creationId xmlns:a16="http://schemas.microsoft.com/office/drawing/2014/main" id="{D7878D26-6E6A-4E7D-B1B3-5E4E013DE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7" name="Rounded Rectangle 12">
            <a:extLst>
              <a:ext uri="{FF2B5EF4-FFF2-40B4-BE49-F238E27FC236}">
                <a16:creationId xmlns:a16="http://schemas.microsoft.com/office/drawing/2014/main" id="{C0476B6E-E3B3-428F-8094-98CEEDE46A53}"/>
              </a:ext>
            </a:extLst>
          </p:cNvPr>
          <p:cNvSpPr/>
          <p:nvPr/>
        </p:nvSpPr>
        <p:spPr>
          <a:xfrm>
            <a:off x="8534400" y="314325"/>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5E935E2B-7A1F-43E6-B718-059E71A14384}"/>
              </a:ext>
            </a:extLst>
          </p:cNvPr>
          <p:cNvSpPr txBox="1"/>
          <p:nvPr/>
        </p:nvSpPr>
        <p:spPr>
          <a:xfrm>
            <a:off x="8821644" y="251160"/>
            <a:ext cx="2926080" cy="1200329"/>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 أهداف الجمعية</a:t>
            </a:r>
          </a:p>
          <a:p>
            <a:pPr algn="r"/>
            <a:endParaRPr lang="en-US" sz="3600" b="1" dirty="0">
              <a:solidFill>
                <a:schemeClr val="bg1"/>
              </a:solidFill>
              <a:latin typeface="Nizar Kobane" panose="02000500000000000000" pitchFamily="2" charset="0"/>
              <a:cs typeface="Nizar Kobane" panose="02000500000000000000" pitchFamily="2" charset="0"/>
            </a:endParaRPr>
          </a:p>
        </p:txBody>
      </p:sp>
    </p:spTree>
    <p:extLst>
      <p:ext uri="{BB962C8B-B14F-4D97-AF65-F5344CB8AC3E}">
        <p14:creationId xmlns:p14="http://schemas.microsoft.com/office/powerpoint/2010/main" val="251827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2"/>
          <p:cNvSpPr/>
          <p:nvPr/>
        </p:nvSpPr>
        <p:spPr>
          <a:xfrm>
            <a:off x="0" y="6622263"/>
            <a:ext cx="12192000" cy="412425"/>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 name="Group 24"/>
          <p:cNvGrpSpPr/>
          <p:nvPr/>
        </p:nvGrpSpPr>
        <p:grpSpPr>
          <a:xfrm>
            <a:off x="332220" y="2356734"/>
            <a:ext cx="2339957" cy="494719"/>
            <a:chOff x="8221190" y="3130985"/>
            <a:chExt cx="2339957" cy="494719"/>
          </a:xfrm>
          <a:gradFill>
            <a:gsLst>
              <a:gs pos="0">
                <a:schemeClr val="accent4">
                  <a:lumMod val="60000"/>
                  <a:lumOff val="40000"/>
                </a:schemeClr>
              </a:gs>
              <a:gs pos="74000">
                <a:schemeClr val="accent4">
                  <a:lumMod val="60000"/>
                  <a:lumOff val="40000"/>
                </a:schemeClr>
              </a:gs>
              <a:gs pos="83000">
                <a:schemeClr val="accent4">
                  <a:lumMod val="60000"/>
                  <a:lumOff val="40000"/>
                </a:schemeClr>
              </a:gs>
              <a:gs pos="100000">
                <a:schemeClr val="bg1"/>
              </a:gs>
            </a:gsLst>
            <a:path path="shape">
              <a:fillToRect l="50000" t="50000" r="50000" b="50000"/>
            </a:path>
          </a:gradFill>
        </p:grpSpPr>
        <p:sp>
          <p:nvSpPr>
            <p:cNvPr id="26" name="Rounded Rectangle 25"/>
            <p:cNvSpPr/>
            <p:nvPr/>
          </p:nvSpPr>
          <p:spPr>
            <a:xfrm>
              <a:off x="8221190" y="3130985"/>
              <a:ext cx="2339957" cy="48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A1B1"/>
                </a:solidFill>
              </a:endParaRPr>
            </a:p>
          </p:txBody>
        </p:sp>
        <p:sp>
          <p:nvSpPr>
            <p:cNvPr id="27" name="Rectangle 26"/>
            <p:cNvSpPr/>
            <p:nvPr/>
          </p:nvSpPr>
          <p:spPr>
            <a:xfrm>
              <a:off x="8667402" y="3164039"/>
              <a:ext cx="1566454" cy="461665"/>
            </a:xfrm>
            <a:prstGeom prst="rect">
              <a:avLst/>
            </a:prstGeom>
            <a:grpFill/>
          </p:spPr>
          <p:txBody>
            <a:bodyPr wrap="none">
              <a:spAutoFit/>
            </a:bodyPr>
            <a:lstStyle/>
            <a:p>
              <a:pPr algn="r" rtl="1"/>
              <a:r>
                <a:rPr lang="ar-JO" sz="2400" b="1" dirty="0">
                  <a:solidFill>
                    <a:schemeClr val="bg1"/>
                  </a:solidFill>
                </a:rPr>
                <a:t>مطبخ الجمعية</a:t>
              </a:r>
              <a:endParaRPr lang="en-US" sz="2400" b="1" dirty="0">
                <a:solidFill>
                  <a:schemeClr val="bg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995" y="2199355"/>
            <a:ext cx="4124948" cy="2490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a:extLst>
              <a:ext uri="{FF2B5EF4-FFF2-40B4-BE49-F238E27FC236}">
                <a16:creationId xmlns:a16="http://schemas.microsoft.com/office/drawing/2014/main" id="{75537220-4D34-4904-9A95-4A061BEEA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23" y="4933742"/>
            <a:ext cx="5515027" cy="2297117"/>
          </a:xfrm>
          <a:prstGeom prst="rect">
            <a:avLst/>
          </a:prstGeom>
        </p:spPr>
      </p:pic>
      <p:sp>
        <p:nvSpPr>
          <p:cNvPr id="8" name="Oval 7">
            <a:extLst>
              <a:ext uri="{FF2B5EF4-FFF2-40B4-BE49-F238E27FC236}">
                <a16:creationId xmlns:a16="http://schemas.microsoft.com/office/drawing/2014/main" id="{DD240132-8AEE-4FCF-934A-B936384EC0DA}"/>
              </a:ext>
            </a:extLst>
          </p:cNvPr>
          <p:cNvSpPr/>
          <p:nvPr/>
        </p:nvSpPr>
        <p:spPr>
          <a:xfrm>
            <a:off x="2478236" y="2820186"/>
            <a:ext cx="2244132" cy="1493828"/>
          </a:xfrm>
          <a:prstGeom prst="ellipse">
            <a:avLst/>
          </a:prstGeom>
          <a:gradFill flip="none" rotWithShape="1">
            <a:gsLst>
              <a:gs pos="0">
                <a:schemeClr val="accent1">
                  <a:lumMod val="5000"/>
                  <a:lumOff val="95000"/>
                </a:schemeClr>
              </a:gs>
              <a:gs pos="74000">
                <a:srgbClr val="00A2B1"/>
              </a:gs>
              <a:gs pos="83000">
                <a:srgbClr val="00A2B1"/>
              </a:gs>
              <a:gs pos="100000">
                <a:schemeClr val="accent1">
                  <a:lumMod val="30000"/>
                  <a:lumOff val="7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10FE9674-4A1C-4646-AD37-91D560AF610F}"/>
              </a:ext>
            </a:extLst>
          </p:cNvPr>
          <p:cNvSpPr/>
          <p:nvPr/>
        </p:nvSpPr>
        <p:spPr>
          <a:xfrm>
            <a:off x="606982" y="4127704"/>
            <a:ext cx="1501762" cy="461665"/>
          </a:xfrm>
          <a:prstGeom prst="rect">
            <a:avLst/>
          </a:prstGeom>
          <a:gradFill>
            <a:gsLst>
              <a:gs pos="0">
                <a:schemeClr val="accent4">
                  <a:lumMod val="60000"/>
                  <a:lumOff val="40000"/>
                </a:schemeClr>
              </a:gs>
              <a:gs pos="74000">
                <a:schemeClr val="accent4">
                  <a:lumMod val="60000"/>
                  <a:lumOff val="40000"/>
                </a:schemeClr>
              </a:gs>
              <a:gs pos="83000">
                <a:schemeClr val="accent4">
                  <a:lumMod val="60000"/>
                  <a:lumOff val="40000"/>
                </a:schemeClr>
              </a:gs>
              <a:gs pos="100000">
                <a:schemeClr val="bg1"/>
              </a:gs>
            </a:gsLst>
            <a:path path="shape">
              <a:fillToRect l="50000" t="50000" r="50000" b="50000"/>
            </a:path>
          </a:gradFill>
        </p:spPr>
        <p:txBody>
          <a:bodyPr wrap="square">
            <a:spAutoFit/>
          </a:bodyPr>
          <a:lstStyle/>
          <a:p>
            <a:pPr algn="r" rtl="1"/>
            <a:r>
              <a:rPr lang="ar-JO" sz="2400" b="1" dirty="0">
                <a:solidFill>
                  <a:schemeClr val="bg1"/>
                </a:solidFill>
              </a:rPr>
              <a:t>  البازارات</a:t>
            </a:r>
            <a:endParaRPr lang="en-US" sz="2400" b="1" dirty="0">
              <a:solidFill>
                <a:schemeClr val="bg1"/>
              </a:solidFill>
            </a:endParaRPr>
          </a:p>
        </p:txBody>
      </p:sp>
      <p:grpSp>
        <p:nvGrpSpPr>
          <p:cNvPr id="33" name="Group 32">
            <a:extLst>
              <a:ext uri="{FF2B5EF4-FFF2-40B4-BE49-F238E27FC236}">
                <a16:creationId xmlns:a16="http://schemas.microsoft.com/office/drawing/2014/main" id="{5D35ABB9-B7A5-4956-BC0C-50DB35394FB2}"/>
              </a:ext>
            </a:extLst>
          </p:cNvPr>
          <p:cNvGrpSpPr/>
          <p:nvPr/>
        </p:nvGrpSpPr>
        <p:grpSpPr>
          <a:xfrm>
            <a:off x="2632614" y="1132489"/>
            <a:ext cx="2339957" cy="494719"/>
            <a:chOff x="8221190" y="3130985"/>
            <a:chExt cx="2339957" cy="494719"/>
          </a:xfrm>
          <a:gradFill>
            <a:gsLst>
              <a:gs pos="0">
                <a:schemeClr val="accent4">
                  <a:lumMod val="60000"/>
                  <a:lumOff val="40000"/>
                </a:schemeClr>
              </a:gs>
              <a:gs pos="77000">
                <a:schemeClr val="accent4">
                  <a:lumMod val="60000"/>
                  <a:lumOff val="40000"/>
                </a:schemeClr>
              </a:gs>
              <a:gs pos="86000">
                <a:schemeClr val="accent4">
                  <a:lumMod val="60000"/>
                  <a:lumOff val="40000"/>
                </a:schemeClr>
              </a:gs>
              <a:gs pos="100000">
                <a:schemeClr val="bg1"/>
              </a:gs>
            </a:gsLst>
            <a:path path="shape">
              <a:fillToRect l="50000" t="50000" r="50000" b="50000"/>
            </a:path>
          </a:gradFill>
        </p:grpSpPr>
        <p:sp>
          <p:nvSpPr>
            <p:cNvPr id="34" name="Rounded Rectangle 25">
              <a:extLst>
                <a:ext uri="{FF2B5EF4-FFF2-40B4-BE49-F238E27FC236}">
                  <a16:creationId xmlns:a16="http://schemas.microsoft.com/office/drawing/2014/main" id="{CAEAAF77-325A-476C-B4E9-16FE8131975D}"/>
                </a:ext>
              </a:extLst>
            </p:cNvPr>
            <p:cNvSpPr/>
            <p:nvPr/>
          </p:nvSpPr>
          <p:spPr>
            <a:xfrm>
              <a:off x="8221190" y="3130985"/>
              <a:ext cx="2339957" cy="48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A1B1"/>
                </a:solidFill>
              </a:endParaRPr>
            </a:p>
          </p:txBody>
        </p:sp>
        <p:sp>
          <p:nvSpPr>
            <p:cNvPr id="35" name="Rectangle 34">
              <a:extLst>
                <a:ext uri="{FF2B5EF4-FFF2-40B4-BE49-F238E27FC236}">
                  <a16:creationId xmlns:a16="http://schemas.microsoft.com/office/drawing/2014/main" id="{7B9CDA80-8F89-446B-AE6C-D3209334DC9B}"/>
                </a:ext>
              </a:extLst>
            </p:cNvPr>
            <p:cNvSpPr/>
            <p:nvPr/>
          </p:nvSpPr>
          <p:spPr>
            <a:xfrm>
              <a:off x="8596869" y="3164039"/>
              <a:ext cx="1636987" cy="461665"/>
            </a:xfrm>
            <a:prstGeom prst="rect">
              <a:avLst/>
            </a:prstGeom>
            <a:grpFill/>
          </p:spPr>
          <p:txBody>
            <a:bodyPr wrap="none">
              <a:spAutoFit/>
            </a:bodyPr>
            <a:lstStyle/>
            <a:p>
              <a:pPr algn="r" rtl="1"/>
              <a:r>
                <a:rPr lang="ar-JO" sz="2400" b="1" dirty="0">
                  <a:solidFill>
                    <a:schemeClr val="bg1"/>
                  </a:solidFill>
                </a:rPr>
                <a:t>المنح الدراسية</a:t>
              </a:r>
              <a:endParaRPr lang="en-US" sz="2400" b="1" dirty="0">
                <a:solidFill>
                  <a:schemeClr val="bg1"/>
                </a:solidFill>
              </a:endParaRPr>
            </a:p>
          </p:txBody>
        </p:sp>
      </p:grpSp>
      <p:grpSp>
        <p:nvGrpSpPr>
          <p:cNvPr id="36" name="Group 35">
            <a:extLst>
              <a:ext uri="{FF2B5EF4-FFF2-40B4-BE49-F238E27FC236}">
                <a16:creationId xmlns:a16="http://schemas.microsoft.com/office/drawing/2014/main" id="{E4BDE440-2923-43EC-A416-1D0E8E466949}"/>
              </a:ext>
            </a:extLst>
          </p:cNvPr>
          <p:cNvGrpSpPr/>
          <p:nvPr/>
        </p:nvGrpSpPr>
        <p:grpSpPr>
          <a:xfrm>
            <a:off x="4802446" y="2455358"/>
            <a:ext cx="3125825" cy="494719"/>
            <a:chOff x="7435322" y="3130985"/>
            <a:chExt cx="3125825" cy="494719"/>
          </a:xfrm>
          <a:gradFill>
            <a:gsLst>
              <a:gs pos="0">
                <a:schemeClr val="accent4">
                  <a:lumMod val="60000"/>
                  <a:lumOff val="40000"/>
                </a:schemeClr>
              </a:gs>
              <a:gs pos="74000">
                <a:schemeClr val="accent4">
                  <a:lumMod val="60000"/>
                  <a:lumOff val="40000"/>
                </a:schemeClr>
              </a:gs>
              <a:gs pos="83000">
                <a:schemeClr val="accent4">
                  <a:lumMod val="60000"/>
                  <a:lumOff val="40000"/>
                </a:schemeClr>
              </a:gs>
              <a:gs pos="100000">
                <a:schemeClr val="bg1"/>
              </a:gs>
            </a:gsLst>
            <a:path path="shape">
              <a:fillToRect l="50000" t="50000" r="50000" b="50000"/>
            </a:path>
          </a:gradFill>
        </p:grpSpPr>
        <p:sp>
          <p:nvSpPr>
            <p:cNvPr id="37" name="Rounded Rectangle 25">
              <a:extLst>
                <a:ext uri="{FF2B5EF4-FFF2-40B4-BE49-F238E27FC236}">
                  <a16:creationId xmlns:a16="http://schemas.microsoft.com/office/drawing/2014/main" id="{2AC99F8B-16E9-4813-969A-D1CC651D699C}"/>
                </a:ext>
              </a:extLst>
            </p:cNvPr>
            <p:cNvSpPr/>
            <p:nvPr/>
          </p:nvSpPr>
          <p:spPr>
            <a:xfrm>
              <a:off x="8221190" y="3130985"/>
              <a:ext cx="2339957" cy="48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A1B1"/>
                </a:solidFill>
              </a:endParaRPr>
            </a:p>
          </p:txBody>
        </p:sp>
        <p:sp>
          <p:nvSpPr>
            <p:cNvPr id="38" name="Rectangle 37">
              <a:extLst>
                <a:ext uri="{FF2B5EF4-FFF2-40B4-BE49-F238E27FC236}">
                  <a16:creationId xmlns:a16="http://schemas.microsoft.com/office/drawing/2014/main" id="{4512F4F6-EB37-43D8-BA22-8A97625A60DF}"/>
                </a:ext>
              </a:extLst>
            </p:cNvPr>
            <p:cNvSpPr/>
            <p:nvPr/>
          </p:nvSpPr>
          <p:spPr>
            <a:xfrm>
              <a:off x="7435322" y="3164039"/>
              <a:ext cx="2898550" cy="461665"/>
            </a:xfrm>
            <a:prstGeom prst="rect">
              <a:avLst/>
            </a:prstGeom>
            <a:grpFill/>
          </p:spPr>
          <p:txBody>
            <a:bodyPr wrap="none">
              <a:spAutoFit/>
            </a:bodyPr>
            <a:lstStyle/>
            <a:p>
              <a:pPr algn="r" rtl="1"/>
              <a:r>
                <a:rPr lang="ar-JO" sz="2400" b="1" dirty="0">
                  <a:solidFill>
                    <a:schemeClr val="bg1"/>
                  </a:solidFill>
                </a:rPr>
                <a:t>المساعدات العينية و المالية</a:t>
              </a:r>
              <a:endParaRPr lang="en-US" sz="2400" b="1" dirty="0">
                <a:solidFill>
                  <a:schemeClr val="bg1"/>
                </a:solidFill>
              </a:endParaRPr>
            </a:p>
          </p:txBody>
        </p:sp>
      </p:grpSp>
      <p:grpSp>
        <p:nvGrpSpPr>
          <p:cNvPr id="39" name="Group 38">
            <a:extLst>
              <a:ext uri="{FF2B5EF4-FFF2-40B4-BE49-F238E27FC236}">
                <a16:creationId xmlns:a16="http://schemas.microsoft.com/office/drawing/2014/main" id="{498FB439-7BDF-4C1B-9716-FB644B7151E8}"/>
              </a:ext>
            </a:extLst>
          </p:cNvPr>
          <p:cNvGrpSpPr/>
          <p:nvPr/>
        </p:nvGrpSpPr>
        <p:grpSpPr>
          <a:xfrm>
            <a:off x="1717168" y="5241925"/>
            <a:ext cx="3447056" cy="494719"/>
            <a:chOff x="7114091" y="3130985"/>
            <a:chExt cx="3447056" cy="494719"/>
          </a:xfrm>
          <a:gradFill>
            <a:gsLst>
              <a:gs pos="0">
                <a:schemeClr val="accent4">
                  <a:lumMod val="60000"/>
                  <a:lumOff val="40000"/>
                </a:schemeClr>
              </a:gs>
              <a:gs pos="74000">
                <a:schemeClr val="accent4">
                  <a:lumMod val="60000"/>
                  <a:lumOff val="40000"/>
                </a:schemeClr>
              </a:gs>
              <a:gs pos="83000">
                <a:schemeClr val="accent4">
                  <a:lumMod val="60000"/>
                  <a:lumOff val="40000"/>
                </a:schemeClr>
              </a:gs>
              <a:gs pos="100000">
                <a:schemeClr val="bg1"/>
              </a:gs>
            </a:gsLst>
            <a:path path="shape">
              <a:fillToRect l="50000" t="50000" r="50000" b="50000"/>
            </a:path>
          </a:gradFill>
        </p:grpSpPr>
        <p:sp>
          <p:nvSpPr>
            <p:cNvPr id="40" name="Rounded Rectangle 25">
              <a:extLst>
                <a:ext uri="{FF2B5EF4-FFF2-40B4-BE49-F238E27FC236}">
                  <a16:creationId xmlns:a16="http://schemas.microsoft.com/office/drawing/2014/main" id="{FC0D0D5E-3BCD-40B0-99DF-51E8899FED72}"/>
                </a:ext>
              </a:extLst>
            </p:cNvPr>
            <p:cNvSpPr/>
            <p:nvPr/>
          </p:nvSpPr>
          <p:spPr>
            <a:xfrm>
              <a:off x="8221190" y="3130985"/>
              <a:ext cx="2339957" cy="48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A1B1"/>
                </a:solidFill>
              </a:endParaRPr>
            </a:p>
          </p:txBody>
        </p:sp>
        <p:sp>
          <p:nvSpPr>
            <p:cNvPr id="41" name="Rectangle 40">
              <a:extLst>
                <a:ext uri="{FF2B5EF4-FFF2-40B4-BE49-F238E27FC236}">
                  <a16:creationId xmlns:a16="http://schemas.microsoft.com/office/drawing/2014/main" id="{5807ABF7-05AB-4CEC-8F68-D889664206ED}"/>
                </a:ext>
              </a:extLst>
            </p:cNvPr>
            <p:cNvSpPr/>
            <p:nvPr/>
          </p:nvSpPr>
          <p:spPr>
            <a:xfrm>
              <a:off x="7114091" y="3164039"/>
              <a:ext cx="3175869" cy="461665"/>
            </a:xfrm>
            <a:prstGeom prst="rect">
              <a:avLst/>
            </a:prstGeom>
            <a:grpFill/>
          </p:spPr>
          <p:txBody>
            <a:bodyPr wrap="none">
              <a:spAutoFit/>
            </a:bodyPr>
            <a:lstStyle/>
            <a:p>
              <a:r>
                <a:rPr lang="ar-JO" sz="2400" b="1" dirty="0">
                  <a:solidFill>
                    <a:schemeClr val="bg1"/>
                  </a:solidFill>
                </a:rPr>
                <a:t>تحسين البنية التحتية للمدارس</a:t>
              </a:r>
              <a:endParaRPr lang="en-US" sz="2400" b="1" dirty="0">
                <a:solidFill>
                  <a:schemeClr val="bg1"/>
                </a:solidFill>
              </a:endParaRPr>
            </a:p>
          </p:txBody>
        </p:sp>
      </p:grpSp>
      <p:grpSp>
        <p:nvGrpSpPr>
          <p:cNvPr id="42" name="Group 41">
            <a:extLst>
              <a:ext uri="{FF2B5EF4-FFF2-40B4-BE49-F238E27FC236}">
                <a16:creationId xmlns:a16="http://schemas.microsoft.com/office/drawing/2014/main" id="{73A98D8E-9775-4FB9-9D0B-DA3C091D10F5}"/>
              </a:ext>
            </a:extLst>
          </p:cNvPr>
          <p:cNvGrpSpPr/>
          <p:nvPr/>
        </p:nvGrpSpPr>
        <p:grpSpPr>
          <a:xfrm>
            <a:off x="5050812" y="4050217"/>
            <a:ext cx="2216711" cy="494630"/>
            <a:chOff x="7035271" y="3130985"/>
            <a:chExt cx="3525876" cy="494630"/>
          </a:xfrm>
          <a:gradFill>
            <a:gsLst>
              <a:gs pos="0">
                <a:schemeClr val="accent4">
                  <a:lumMod val="60000"/>
                  <a:lumOff val="40000"/>
                </a:schemeClr>
              </a:gs>
              <a:gs pos="74000">
                <a:schemeClr val="accent4">
                  <a:lumMod val="60000"/>
                  <a:lumOff val="40000"/>
                </a:schemeClr>
              </a:gs>
              <a:gs pos="83000">
                <a:schemeClr val="accent4">
                  <a:lumMod val="60000"/>
                  <a:lumOff val="40000"/>
                </a:schemeClr>
              </a:gs>
              <a:gs pos="100000">
                <a:schemeClr val="bg1"/>
              </a:gs>
            </a:gsLst>
            <a:path path="shape">
              <a:fillToRect l="50000" t="50000" r="50000" b="50000"/>
            </a:path>
          </a:gradFill>
        </p:grpSpPr>
        <p:sp>
          <p:nvSpPr>
            <p:cNvPr id="43" name="Rounded Rectangle 25">
              <a:extLst>
                <a:ext uri="{FF2B5EF4-FFF2-40B4-BE49-F238E27FC236}">
                  <a16:creationId xmlns:a16="http://schemas.microsoft.com/office/drawing/2014/main" id="{30029078-7E8C-49E9-BABE-58A29FAE45F0}"/>
                </a:ext>
              </a:extLst>
            </p:cNvPr>
            <p:cNvSpPr/>
            <p:nvPr/>
          </p:nvSpPr>
          <p:spPr>
            <a:xfrm>
              <a:off x="8221190" y="3130985"/>
              <a:ext cx="2339957" cy="480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A1B1"/>
                </a:solidFill>
              </a:endParaRPr>
            </a:p>
          </p:txBody>
        </p:sp>
        <p:sp>
          <p:nvSpPr>
            <p:cNvPr id="44" name="Rectangle 43">
              <a:extLst>
                <a:ext uri="{FF2B5EF4-FFF2-40B4-BE49-F238E27FC236}">
                  <a16:creationId xmlns:a16="http://schemas.microsoft.com/office/drawing/2014/main" id="{B7B1AFE2-E6B3-47CA-AFA8-3A9345A93562}"/>
                </a:ext>
              </a:extLst>
            </p:cNvPr>
            <p:cNvSpPr/>
            <p:nvPr/>
          </p:nvSpPr>
          <p:spPr>
            <a:xfrm>
              <a:off x="7035271" y="3163950"/>
              <a:ext cx="1949573" cy="461665"/>
            </a:xfrm>
            <a:prstGeom prst="rect">
              <a:avLst/>
            </a:prstGeom>
            <a:grpFill/>
          </p:spPr>
          <p:txBody>
            <a:bodyPr wrap="none">
              <a:spAutoFit/>
            </a:bodyPr>
            <a:lstStyle/>
            <a:p>
              <a:r>
                <a:rPr lang="ar-JO" sz="2400" b="1" dirty="0">
                  <a:solidFill>
                    <a:schemeClr val="bg1"/>
                  </a:solidFill>
                </a:rPr>
                <a:t>النشاطات الطلابية</a:t>
              </a:r>
              <a:endParaRPr lang="en-US" sz="2400" b="1" dirty="0">
                <a:solidFill>
                  <a:schemeClr val="bg1"/>
                </a:solidFill>
              </a:endParaRPr>
            </a:p>
          </p:txBody>
        </p:sp>
      </p:grpSp>
      <p:sp>
        <p:nvSpPr>
          <p:cNvPr id="45" name="TextBox 44">
            <a:extLst>
              <a:ext uri="{FF2B5EF4-FFF2-40B4-BE49-F238E27FC236}">
                <a16:creationId xmlns:a16="http://schemas.microsoft.com/office/drawing/2014/main" id="{B4F550C3-816C-442B-B8CC-3569DA80798A}"/>
              </a:ext>
            </a:extLst>
          </p:cNvPr>
          <p:cNvSpPr txBox="1"/>
          <p:nvPr/>
        </p:nvSpPr>
        <p:spPr>
          <a:xfrm>
            <a:off x="2478236" y="3211457"/>
            <a:ext cx="1913846" cy="646331"/>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الإنجازات</a:t>
            </a:r>
          </a:p>
        </p:txBody>
      </p:sp>
      <p:sp>
        <p:nvSpPr>
          <p:cNvPr id="28" name="Rounded Rectangle 12">
            <a:extLst>
              <a:ext uri="{FF2B5EF4-FFF2-40B4-BE49-F238E27FC236}">
                <a16:creationId xmlns:a16="http://schemas.microsoft.com/office/drawing/2014/main" id="{C0476B6E-E3B3-428F-8094-98CEEDE46A53}"/>
              </a:ext>
            </a:extLst>
          </p:cNvPr>
          <p:cNvSpPr/>
          <p:nvPr/>
        </p:nvSpPr>
        <p:spPr>
          <a:xfrm>
            <a:off x="8382237" y="381962"/>
            <a:ext cx="3657600" cy="579673"/>
          </a:xfrm>
          <a:prstGeom prst="roundRect">
            <a:avLst/>
          </a:prstGeom>
          <a:solidFill>
            <a:srgbClr val="00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p:nvSpPr>
        <p:spPr>
          <a:xfrm>
            <a:off x="8747997" y="398892"/>
            <a:ext cx="2926080" cy="402932"/>
          </a:xfrm>
          <a:prstGeom prst="rect">
            <a:avLst/>
          </a:prstGeom>
          <a:noFill/>
        </p:spPr>
        <p:txBody>
          <a:bodyPr wrap="square" rtlCol="0">
            <a:spAutoFit/>
          </a:bodyPr>
          <a:lstStyle/>
          <a:p>
            <a:pPr algn="r"/>
            <a:r>
              <a:rPr lang="ar-JO" sz="3600" b="1" dirty="0">
                <a:solidFill>
                  <a:schemeClr val="bg1"/>
                </a:solidFill>
                <a:latin typeface="Nizar Kobane" panose="02000500000000000000" pitchFamily="2" charset="0"/>
                <a:cs typeface="Nizar Kobane" panose="02000500000000000000" pitchFamily="2" charset="0"/>
              </a:rPr>
              <a:t>إنجازات الجمعية</a:t>
            </a:r>
          </a:p>
        </p:txBody>
      </p:sp>
    </p:spTree>
    <p:extLst>
      <p:ext uri="{BB962C8B-B14F-4D97-AF65-F5344CB8AC3E}">
        <p14:creationId xmlns:p14="http://schemas.microsoft.com/office/powerpoint/2010/main" val="252279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سمو الأميرة عالية مع بعض من خريجي الجامعات 2019</a:t>
            </a:r>
            <a:endParaRPr lang="en-GB" dirty="0"/>
          </a:p>
        </p:txBody>
      </p:sp>
      <p:pic>
        <p:nvPicPr>
          <p:cNvPr id="1026" name="Picture 2" descr="C:\Users\AZMI SHAHIN\Desktop\صور للبروشور 2019 مع المادة الجديدة\O_N_01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8726" y="1825625"/>
            <a:ext cx="81724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83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1128</Words>
  <Application>Microsoft Office PowerPoint</Application>
  <PresentationFormat>Widescreen</PresentationFormat>
  <Paragraphs>103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inherit</vt:lpstr>
      <vt:lpstr>Nizar Kobane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سمو الأميرة عالية مع بعض من خريجي الجامعات 2019</vt:lpstr>
      <vt:lpstr>PowerPoint Presentation</vt:lpstr>
      <vt:lpstr>PowerPoint Presentation</vt:lpstr>
      <vt:lpstr>PowerPoint Presentation</vt:lpstr>
      <vt:lpstr>PowerPoint Presentation</vt:lpstr>
      <vt:lpstr>PowerPoint Presentation</vt:lpstr>
      <vt:lpstr>PowerPoint Presentation</vt:lpstr>
      <vt:lpstr>الحفل التراثي الأول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XFX</dc:creator>
  <cp:lastModifiedBy>azmi shahin</cp:lastModifiedBy>
  <cp:revision>151</cp:revision>
  <dcterms:created xsi:type="dcterms:W3CDTF">2017-07-27T06:03:00Z</dcterms:created>
  <dcterms:modified xsi:type="dcterms:W3CDTF">2024-08-14T11:21:13Z</dcterms:modified>
</cp:coreProperties>
</file>